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33"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embeddedFontLst>
    <p:embeddedFont>
      <p:font typeface="Arial Narrow" panose="020B0606020202030204" pitchFamily="34" charset="0"/>
      <p:regular r:id="rId80"/>
      <p:bold r:id="rId81"/>
      <p:italic r:id="rId82"/>
      <p:boldItalic r:id="rId83"/>
    </p:embeddedFont>
    <p:embeddedFont>
      <p:font typeface="Lato" panose="020F0502020204030203" pitchFamily="34" charset="0"/>
      <p:regular r:id="rId84"/>
      <p:bold r:id="rId85"/>
      <p:italic r:id="rId86"/>
      <p:boldItalic r:id="rId87"/>
    </p:embeddedFont>
    <p:embeddedFont>
      <p:font typeface="Raleway" panose="020B0503030101060003" pitchFamily="3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hOw9igPzE/WHCHtFKpzYk3G5yb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991"/>
    <p:restoredTop sz="94660"/>
  </p:normalViewPr>
  <p:slideViewPr>
    <p:cSldViewPr snapToGrid="0">
      <p:cViewPr varScale="1">
        <p:scale>
          <a:sx n="87" d="100"/>
          <a:sy n="87" d="100"/>
        </p:scale>
        <p:origin x="77"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font" Target="fonts/font11.fntdata"/><Relationship Id="rId95" Type="http://customschemas.google.com/relationships/presentationmetadata" Target="meta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1">
                <a:latin typeface="Arial"/>
                <a:ea typeface="Arial"/>
                <a:cs typeface="Arial"/>
                <a:sym typeface="Arial"/>
              </a:rPr>
              <a:t>NOTE:</a:t>
            </a:r>
            <a:endParaRPr/>
          </a:p>
          <a:p>
            <a:pPr marL="0" lvl="0" indent="0" algn="l" rtl="0">
              <a:spcBef>
                <a:spcPts val="0"/>
              </a:spcBef>
              <a:spcAft>
                <a:spcPts val="0"/>
              </a:spcAft>
              <a:buNone/>
            </a:pPr>
            <a:r>
              <a:rPr lang="en-US" i="1">
                <a:latin typeface="Arial"/>
                <a:ea typeface="Arial"/>
                <a:cs typeface="Arial"/>
                <a:sym typeface="Arial"/>
              </a:rPr>
              <a:t>To change the  image on this slide, select the picture and delete it. Then click the Pictures icon in the placeholder to insert your own image.</a:t>
            </a:r>
            <a:endParaRPr/>
          </a:p>
        </p:txBody>
      </p:sp>
      <p:sp>
        <p:nvSpPr>
          <p:cNvPr id="123" name="Google Shape;12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About 10% of respondents have knowingly tested positive for COVID</a:t>
            </a:r>
            <a:endParaRPr/>
          </a:p>
        </p:txBody>
      </p:sp>
      <p:sp>
        <p:nvSpPr>
          <p:cNvPr id="272" name="Google Shape;27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About half of all respondents say they have been emotionally affected by COVID, while 44% have been affected economically and 41% have been affected psychologically</a:t>
            </a:r>
            <a:endParaRPr/>
          </a:p>
        </p:txBody>
      </p:sp>
      <p:sp>
        <p:nvSpPr>
          <p:cNvPr id="282" name="Google Shape;28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38% of respondents are in so-so or bad health—room for improvement</a:t>
            </a:r>
            <a:endParaRPr/>
          </a:p>
        </p:txBody>
      </p:sp>
      <p:sp>
        <p:nvSpPr>
          <p:cNvPr id="310" name="Google Shape;31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174 people (or 41%) responded that pain causes them difficulty in taking care of themselves.</a:t>
            </a:r>
            <a:endParaRPr/>
          </a:p>
        </p:txBody>
      </p:sp>
      <p:sp>
        <p:nvSpPr>
          <p:cNvPr id="322" name="Google Shape;32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158 people (or 36%) responded that pain causes them difficulty at work.</a:t>
            </a:r>
            <a:endParaRPr/>
          </a:p>
          <a:p>
            <a:pPr marL="0" lvl="0" indent="0" algn="l" rtl="0">
              <a:spcBef>
                <a:spcPts val="0"/>
              </a:spcBef>
              <a:spcAft>
                <a:spcPts val="0"/>
              </a:spcAft>
              <a:buNone/>
            </a:pPr>
            <a:endParaRPr/>
          </a:p>
        </p:txBody>
      </p:sp>
      <p:sp>
        <p:nvSpPr>
          <p:cNvPr id="329" name="Google Shape;32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131 people (or 31%) responded that pain makes it difficult for them to participate in recreation.</a:t>
            </a:r>
            <a:endParaRPr/>
          </a:p>
        </p:txBody>
      </p:sp>
      <p:sp>
        <p:nvSpPr>
          <p:cNvPr id="336" name="Google Shape;33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Of all the health concerns, these five: 1) stress (related to work), 2) vision problems, 3) headaches/migraines (likely related to work), 4) pain in the neck/back (likely related to work), and 5) anxiety/depression were strongly indicated in the data. </a:t>
            </a:r>
            <a:endParaRPr/>
          </a:p>
        </p:txBody>
      </p:sp>
      <p:sp>
        <p:nvSpPr>
          <p:cNvPr id="355" name="Google Shape;35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108 people (or 45%) responded that stress is a health concern for them.</a:t>
            </a:r>
            <a:endParaRPr/>
          </a:p>
          <a:p>
            <a:pPr marL="0" lvl="0" indent="0" algn="l" rtl="0">
              <a:spcBef>
                <a:spcPts val="0"/>
              </a:spcBef>
              <a:spcAft>
                <a:spcPts val="0"/>
              </a:spcAft>
              <a:buNone/>
            </a:pPr>
            <a:endParaRPr/>
          </a:p>
        </p:txBody>
      </p:sp>
      <p:sp>
        <p:nvSpPr>
          <p:cNvPr id="362" name="Google Shape;36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79 people (or 27%) responded that vision is a health concern for them.</a:t>
            </a:r>
            <a:endParaRPr/>
          </a:p>
          <a:p>
            <a:pPr marL="0" lvl="0" indent="0" algn="l" rtl="0">
              <a:spcBef>
                <a:spcPts val="0"/>
              </a:spcBef>
              <a:spcAft>
                <a:spcPts val="0"/>
              </a:spcAft>
              <a:buNone/>
            </a:pPr>
            <a:endParaRPr/>
          </a:p>
        </p:txBody>
      </p:sp>
      <p:sp>
        <p:nvSpPr>
          <p:cNvPr id="369" name="Google Shape;36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70 people (or 22%) responded that headaches and migraines are health concerns for them.</a:t>
            </a:r>
            <a:endParaRPr/>
          </a:p>
          <a:p>
            <a:pPr marL="0" lvl="0" indent="0" algn="l" rtl="0">
              <a:spcBef>
                <a:spcPts val="0"/>
              </a:spcBef>
              <a:spcAft>
                <a:spcPts val="0"/>
              </a:spcAft>
              <a:buNone/>
            </a:pPr>
            <a:endParaRPr/>
          </a:p>
        </p:txBody>
      </p:sp>
      <p:sp>
        <p:nvSpPr>
          <p:cNvPr id="376" name="Google Shape;37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63 people (or 20%) responded that pain in the neck or back is a health concern for them.</a:t>
            </a:r>
            <a:endParaRPr/>
          </a:p>
          <a:p>
            <a:pPr marL="0" lvl="0" indent="0" algn="l" rtl="0">
              <a:spcBef>
                <a:spcPts val="0"/>
              </a:spcBef>
              <a:spcAft>
                <a:spcPts val="0"/>
              </a:spcAft>
              <a:buNone/>
            </a:pPr>
            <a:endParaRPr/>
          </a:p>
        </p:txBody>
      </p:sp>
      <p:sp>
        <p:nvSpPr>
          <p:cNvPr id="383" name="Google Shape;38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57 people (or 18%) responded that anxiety and depression are health concerns for them.</a:t>
            </a:r>
            <a:endParaRPr/>
          </a:p>
          <a:p>
            <a:pPr marL="0" lvl="0" indent="0" algn="l" rtl="0">
              <a:spcBef>
                <a:spcPts val="0"/>
              </a:spcBef>
              <a:spcAft>
                <a:spcPts val="0"/>
              </a:spcAft>
              <a:buNone/>
            </a:pPr>
            <a:endParaRPr/>
          </a:p>
        </p:txBody>
      </p:sp>
      <p:sp>
        <p:nvSpPr>
          <p:cNvPr id="390" name="Google Shape;39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BRAVO: Wearing seatbelts, eating fruits/veggies, exercising and not smoking!!</a:t>
            </a:r>
            <a:endParaRPr/>
          </a:p>
          <a:p>
            <a:pPr marL="0" lvl="0" indent="0" algn="l" rtl="0">
              <a:spcBef>
                <a:spcPts val="0"/>
              </a:spcBef>
              <a:spcAft>
                <a:spcPts val="0"/>
              </a:spcAft>
              <a:buNone/>
            </a:pPr>
            <a:r>
              <a:rPr lang="en-US"/>
              <a:t>WARNING: Need to reduce amount of daily processed food and alcohol intake. </a:t>
            </a:r>
            <a:endParaRPr/>
          </a:p>
          <a:p>
            <a:pPr marL="0" lvl="0" indent="0" algn="l" rtl="0">
              <a:spcBef>
                <a:spcPts val="0"/>
              </a:spcBef>
              <a:spcAft>
                <a:spcPts val="0"/>
              </a:spcAft>
              <a:buNone/>
            </a:pPr>
            <a:r>
              <a:rPr lang="en-US"/>
              <a:t>Ten en cuenta que tus habitos diarios forman tu salud durante el curso de tu vida.</a:t>
            </a:r>
            <a:endParaRPr/>
          </a:p>
        </p:txBody>
      </p:sp>
      <p:sp>
        <p:nvSpPr>
          <p:cNvPr id="409" name="Google Shape;40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518 people (or 99%) responded that they use seatbelts every time they get in the car.</a:t>
            </a:r>
            <a:endParaRPr/>
          </a:p>
        </p:txBody>
      </p:sp>
      <p:sp>
        <p:nvSpPr>
          <p:cNvPr id="416" name="Google Shape;41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517 people (or 98%) responded they eat five (5) fruits and veggies a day. That’s great—but be sure to eat more low-sugar fruits  and low-carb vegetables.</a:t>
            </a:r>
            <a:endParaRPr/>
          </a:p>
          <a:p>
            <a:pPr marL="0" lvl="0" indent="0" algn="l" rtl="0">
              <a:spcBef>
                <a:spcPts val="0"/>
              </a:spcBef>
              <a:spcAft>
                <a:spcPts val="0"/>
              </a:spcAft>
              <a:buNone/>
            </a:pPr>
            <a:endParaRPr/>
          </a:p>
        </p:txBody>
      </p:sp>
      <p:sp>
        <p:nvSpPr>
          <p:cNvPr id="423" name="Google Shape;42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481 people (or 92%) responded that they walk or exercise every day. Keep up the good work! Try to get at least 5,000 steps in per day.</a:t>
            </a:r>
            <a:endParaRPr/>
          </a:p>
          <a:p>
            <a:pPr marL="0" lvl="0" indent="0" algn="l" rtl="0">
              <a:spcBef>
                <a:spcPts val="0"/>
              </a:spcBef>
              <a:spcAft>
                <a:spcPts val="0"/>
              </a:spcAft>
              <a:buNone/>
            </a:pPr>
            <a:endParaRPr/>
          </a:p>
        </p:txBody>
      </p:sp>
      <p:sp>
        <p:nvSpPr>
          <p:cNvPr id="430" name="Google Shape;430;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57 people (or 11%) use some form of tobacco. While that is better than state (21%) and national average (17%), it’s still too much! Try to quit smoking for your health!</a:t>
            </a:r>
            <a:endParaRPr/>
          </a:p>
          <a:p>
            <a:pPr marL="0" lvl="0" indent="0" algn="l" rtl="0">
              <a:spcBef>
                <a:spcPts val="0"/>
              </a:spcBef>
              <a:spcAft>
                <a:spcPts val="0"/>
              </a:spcAft>
              <a:buNone/>
            </a:pPr>
            <a:endParaRPr/>
          </a:p>
        </p:txBody>
      </p:sp>
      <p:sp>
        <p:nvSpPr>
          <p:cNvPr id="437" name="Google Shape;43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461 people (or 87%) responded that they eat some form of processed/fast food on a daily basis. Processed food is bad for you because it contains more sugar, sodium and fat (the bad kind) than your body needs. They make the food taste better, but they lead to serious health issues like obesity, heart disease, high blood pressure, and diabetes.</a:t>
            </a:r>
            <a:endParaRPr/>
          </a:p>
          <a:p>
            <a:pPr marL="0" lvl="0" indent="0" algn="l" rtl="0">
              <a:spcBef>
                <a:spcPts val="0"/>
              </a:spcBef>
              <a:spcAft>
                <a:spcPts val="0"/>
              </a:spcAft>
              <a:buNone/>
            </a:pPr>
            <a:endParaRPr/>
          </a:p>
        </p:txBody>
      </p:sp>
      <p:sp>
        <p:nvSpPr>
          <p:cNvPr id="444" name="Google Shape;444;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239 people (or 46%) responded that they consume alcohol on a daily basis. While no more than one drink per day (for women) and two drinks per day (for men) is within healthy limits, the more you depend on alcohol to get you through the day/relax you, the more you are creating unhealthy habits. Try other ways to relax and unwind at the end of a day, like taking a walk, soaking in the bath tub, reading a book or playing a game with your children.</a:t>
            </a:r>
            <a:endParaRPr/>
          </a:p>
          <a:p>
            <a:pPr marL="0" lvl="0" indent="0" algn="l" rtl="0">
              <a:spcBef>
                <a:spcPts val="0"/>
              </a:spcBef>
              <a:spcAft>
                <a:spcPts val="0"/>
              </a:spcAft>
              <a:buNone/>
            </a:pPr>
            <a:endParaRPr/>
          </a:p>
        </p:txBody>
      </p:sp>
      <p:sp>
        <p:nvSpPr>
          <p:cNvPr id="451" name="Google Shape;45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6129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Only 22 people (or 7%) responded that they have NOT vaccinated their children. Great job! </a:t>
            </a:r>
            <a:endParaRPr/>
          </a:p>
        </p:txBody>
      </p:sp>
      <p:sp>
        <p:nvSpPr>
          <p:cNvPr id="470" name="Google Shape;470;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Areas of concern: Very few people talking to counselors relative to the stress/anxiety/depression levels reported. Lots of falls causing injuries. Lots of pregnancies under the age of 18 (while number has been reduced since 2015, it remains an ongoing concern). </a:t>
            </a:r>
            <a:endParaRPr/>
          </a:p>
        </p:txBody>
      </p:sp>
      <p:sp>
        <p:nvSpPr>
          <p:cNvPr id="477" name="Google Shape;477;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447 people (or 91%) responded that they don’t talk to a counselor on an annual basis. </a:t>
            </a:r>
            <a:endParaRPr/>
          </a:p>
        </p:txBody>
      </p:sp>
      <p:sp>
        <p:nvSpPr>
          <p:cNvPr id="484" name="Google Shape;484;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305 people (or 64%) responded that they don’t visit the eye doctor on an annual basis. </a:t>
            </a:r>
            <a:endParaRPr/>
          </a:p>
          <a:p>
            <a:pPr marL="0" lvl="0" indent="0" algn="l" rtl="0">
              <a:spcBef>
                <a:spcPts val="0"/>
              </a:spcBef>
              <a:spcAft>
                <a:spcPts val="0"/>
              </a:spcAft>
              <a:buNone/>
            </a:pPr>
            <a:endParaRPr/>
          </a:p>
        </p:txBody>
      </p:sp>
      <p:sp>
        <p:nvSpPr>
          <p:cNvPr id="491" name="Google Shape;491;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165 people (or 37%) responded that they don’t visit the doctor on an annual basis. </a:t>
            </a:r>
            <a:endParaRPr/>
          </a:p>
        </p:txBody>
      </p:sp>
      <p:sp>
        <p:nvSpPr>
          <p:cNvPr id="498" name="Google Shape;498;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190 people (or 42%) responded that they don’t visit the dentist on an annual basis. </a:t>
            </a:r>
            <a:endParaRPr/>
          </a:p>
          <a:p>
            <a:pPr marL="0" lvl="0" indent="0" algn="l" rtl="0">
              <a:spcBef>
                <a:spcPts val="0"/>
              </a:spcBef>
              <a:spcAft>
                <a:spcPts val="0"/>
              </a:spcAft>
              <a:buNone/>
            </a:pPr>
            <a:endParaRPr/>
          </a:p>
        </p:txBody>
      </p:sp>
      <p:sp>
        <p:nvSpPr>
          <p:cNvPr id="505" name="Google Shape;505;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235 people (or 51%) responded that they don’t have blood tests run on an annual basis. </a:t>
            </a:r>
            <a:endParaRPr/>
          </a:p>
          <a:p>
            <a:pPr marL="0" lvl="0" indent="0" algn="l" rtl="0">
              <a:spcBef>
                <a:spcPts val="0"/>
              </a:spcBef>
              <a:spcAft>
                <a:spcPts val="0"/>
              </a:spcAft>
              <a:buNone/>
            </a:pPr>
            <a:endParaRPr/>
          </a:p>
        </p:txBody>
      </p:sp>
      <p:sp>
        <p:nvSpPr>
          <p:cNvPr id="512" name="Google Shape;512;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459 people (or 91%) responded that they haven’t fallen (causing an injury) in the past year. However, a significant number of people did report falls. </a:t>
            </a:r>
            <a:endParaRPr/>
          </a:p>
          <a:p>
            <a:pPr marL="0" lvl="0" indent="0" algn="l" rtl="0">
              <a:spcBef>
                <a:spcPts val="0"/>
              </a:spcBef>
              <a:spcAft>
                <a:spcPts val="0"/>
              </a:spcAft>
              <a:buNone/>
            </a:pPr>
            <a:endParaRPr/>
          </a:p>
        </p:txBody>
      </p:sp>
      <p:sp>
        <p:nvSpPr>
          <p:cNvPr id="519" name="Google Shape;51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334 people (or 95%) responded that no one under the age of 18 in their family has become pregnant (or impregnated someone else).  However, the teenage pregnancy rate, while having dropped in the last five years in Clinton County, is still of concern. </a:t>
            </a:r>
            <a:endParaRPr/>
          </a:p>
          <a:p>
            <a:pPr marL="0" lvl="0" indent="0" algn="l" rtl="0">
              <a:spcBef>
                <a:spcPts val="0"/>
              </a:spcBef>
              <a:spcAft>
                <a:spcPts val="0"/>
              </a:spcAft>
              <a:buNone/>
            </a:pPr>
            <a:endParaRPr/>
          </a:p>
        </p:txBody>
      </p:sp>
      <p:sp>
        <p:nvSpPr>
          <p:cNvPr id="526" name="Google Shape;526;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While women are receiving breast exams and mammograms more than they were in 2010, there are still many that do not have them regularly. Free breast exams are available at Open Door Clinic, and later this year, the Clinton County Minority Health Coalition will be bringing the mammography bus from St. Vincent in Indianapolis. Watch for more announcements. 230 people (or 89% of respondents who were pregnant within the past year) have not received regular monthly checkups. 186 people (or 70% of respondents) have not received a mammogram in the past year. 180 people (or 66% of respondents) have not received a breast exam within the past year. Only 1% of those who were pregnant within the past year (243 people) lost a baby during pregnancy or childbirth.</a:t>
            </a:r>
            <a:endParaRPr/>
          </a:p>
        </p:txBody>
      </p:sp>
      <p:sp>
        <p:nvSpPr>
          <p:cNvPr id="533" name="Google Shape;533;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most respondents seek medical attention from their primary care doctor’s office, which is great! The second most respondents seek medical attention from Open Door Clinic followed by St. Vincent Frankfort. More research is needed to discover reasons why respondents chose “other” and “emergency room” so frequently. </a:t>
            </a:r>
            <a:endParaRPr/>
          </a:p>
        </p:txBody>
      </p:sp>
      <p:sp>
        <p:nvSpPr>
          <p:cNvPr id="556" name="Google Shape;556;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202 people (or 37%) of the respondents said that they look for convenience first, kindness (84 people or 15%) second, Spanish language ability (78 people or 14.1%) third, location (77 people or 13.9%) fourth, and low price (12%) last. 45 people (or 8%) mentioned other reasons for choosing a medical provider.</a:t>
            </a:r>
            <a:endParaRPr/>
          </a:p>
          <a:p>
            <a:pPr marL="0" lvl="0" indent="0" algn="l" rtl="0">
              <a:spcBef>
                <a:spcPts val="0"/>
              </a:spcBef>
              <a:spcAft>
                <a:spcPts val="0"/>
              </a:spcAft>
              <a:buNone/>
            </a:pPr>
            <a:endParaRPr/>
          </a:p>
        </p:txBody>
      </p:sp>
      <p:sp>
        <p:nvSpPr>
          <p:cNvPr id="571" name="Google Shape;571;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Having a primary care provider that can be the main point of contact for all your medical needs is very important. 215 people (or 52%) of the respondents said they do not have a specific person they go to when they need to seek medical attention.</a:t>
            </a:r>
            <a:endParaRPr/>
          </a:p>
        </p:txBody>
      </p:sp>
      <p:sp>
        <p:nvSpPr>
          <p:cNvPr id="584" name="Google Shape;584;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biggest problems respondents had in finding medical care was 1) the cost followed by 2) the language barrier.</a:t>
            </a:r>
            <a:endParaRPr/>
          </a:p>
        </p:txBody>
      </p:sp>
      <p:sp>
        <p:nvSpPr>
          <p:cNvPr id="594" name="Google Shape;594;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While the numbers of insured Latino residents has improved since 2010, still more than half of respondents (53%) are without healthcare insurance coverage. </a:t>
            </a:r>
            <a:endParaRPr/>
          </a:p>
        </p:txBody>
      </p:sp>
      <p:sp>
        <p:nvSpPr>
          <p:cNvPr id="636" name="Google Shape;636;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Of those respondents who do have medical insurance, 164 people (or 73% of them) are insured through their employer, 46 people (or 20% of them) are insured through a government plan (like Medicaid), 8 people (or 4% of them) pay for their own insurance, and 7 people (3% of them) have cited other ways of obtaining healthcare insurance. </a:t>
            </a:r>
            <a:endParaRPr/>
          </a:p>
        </p:txBody>
      </p:sp>
      <p:sp>
        <p:nvSpPr>
          <p:cNvPr id="645" name="Google Shape;645;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Of those who have children, 279 (or 64% of them) are covered by healthcare insurance of some type, which is great news! However, 75 people (or 17% of respondents) have children who are not covered by healthcare insurance.</a:t>
            </a:r>
            <a:endParaRPr/>
          </a:p>
        </p:txBody>
      </p:sp>
      <p:sp>
        <p:nvSpPr>
          <p:cNvPr id="656" name="Google Shape;656;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Of those respondents whose children do have medical insurance, 153 people (or 50% of them) are insured through a government plan (like Medicaid), 114 people (or 37% of them) are insured through a family member’s employer, 37 people (or 12% of them) have cited other ways of obtaining healthcare insurance, while only 5 people (1% of respondents) pay for their own insurance.</a:t>
            </a:r>
            <a:endParaRPr/>
          </a:p>
          <a:p>
            <a:pPr marL="0" lvl="0" indent="0" algn="l" rtl="0">
              <a:spcBef>
                <a:spcPts val="0"/>
              </a:spcBef>
              <a:spcAft>
                <a:spcPts val="0"/>
              </a:spcAft>
              <a:buNone/>
            </a:pPr>
            <a:endParaRPr/>
          </a:p>
        </p:txBody>
      </p:sp>
      <p:sp>
        <p:nvSpPr>
          <p:cNvPr id="666" name="Google Shape;666;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cxnSp>
        <p:nvCxnSpPr>
          <p:cNvPr id="14" name="Google Shape;14;ga3c08e8cef_0_831"/>
          <p:cNvCxnSpPr/>
          <p:nvPr/>
        </p:nvCxnSpPr>
        <p:spPr>
          <a:xfrm>
            <a:off x="3303633"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5" name="Google Shape;15;ga3c08e8cef_0_831"/>
          <p:cNvCxnSpPr/>
          <p:nvPr/>
        </p:nvCxnSpPr>
        <p:spPr>
          <a:xfrm>
            <a:off x="3303633" y="6320000"/>
            <a:ext cx="8325600" cy="0"/>
          </a:xfrm>
          <a:prstGeom prst="straightConnector1">
            <a:avLst/>
          </a:prstGeom>
          <a:noFill/>
          <a:ln w="19050" cap="flat" cmpd="sng">
            <a:solidFill>
              <a:schemeClr val="lt1"/>
            </a:solidFill>
            <a:prstDash val="solid"/>
            <a:round/>
            <a:headEnd type="none" w="sm" len="sm"/>
            <a:tailEnd type="none" w="sm" len="sm"/>
          </a:ln>
        </p:spPr>
      </p:cxnSp>
      <p:cxnSp>
        <p:nvCxnSpPr>
          <p:cNvPr id="16" name="Google Shape;16;ga3c08e8cef_0_831"/>
          <p:cNvCxnSpPr/>
          <p:nvPr/>
        </p:nvCxnSpPr>
        <p:spPr>
          <a:xfrm>
            <a:off x="566931" y="554200"/>
            <a:ext cx="244500" cy="0"/>
          </a:xfrm>
          <a:prstGeom prst="straightConnector1">
            <a:avLst/>
          </a:prstGeom>
          <a:noFill/>
          <a:ln w="19050" cap="flat" cmpd="sng">
            <a:solidFill>
              <a:schemeClr val="lt1"/>
            </a:solidFill>
            <a:prstDash val="solid"/>
            <a:round/>
            <a:headEnd type="none" w="sm" len="sm"/>
            <a:tailEnd type="none" w="sm" len="sm"/>
          </a:ln>
        </p:spPr>
      </p:cxnSp>
      <p:sp>
        <p:nvSpPr>
          <p:cNvPr id="17" name="Google Shape;17;ga3c08e8cef_0_831"/>
          <p:cNvSpPr txBox="1">
            <a:spLocks noGrp="1"/>
          </p:cNvSpPr>
          <p:nvPr>
            <p:ph type="ctrTitle"/>
          </p:nvPr>
        </p:nvSpPr>
        <p:spPr>
          <a:xfrm>
            <a:off x="3162300" y="840300"/>
            <a:ext cx="8442000" cy="20559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Clr>
                <a:schemeClr val="lt1"/>
              </a:buClr>
              <a:buSzPts val="6400"/>
              <a:buNone/>
              <a:defRPr sz="6400">
                <a:solidFill>
                  <a:schemeClr val="lt1"/>
                </a:solidFill>
              </a:defRPr>
            </a:lvl2pPr>
            <a:lvl3pPr lvl="2">
              <a:spcBef>
                <a:spcPts val="0"/>
              </a:spcBef>
              <a:spcAft>
                <a:spcPts val="0"/>
              </a:spcAft>
              <a:buClr>
                <a:schemeClr val="lt1"/>
              </a:buClr>
              <a:buSzPts val="6400"/>
              <a:buNone/>
              <a:defRPr sz="6400">
                <a:solidFill>
                  <a:schemeClr val="lt1"/>
                </a:solidFill>
              </a:defRPr>
            </a:lvl3pPr>
            <a:lvl4pPr lvl="3">
              <a:spcBef>
                <a:spcPts val="0"/>
              </a:spcBef>
              <a:spcAft>
                <a:spcPts val="0"/>
              </a:spcAft>
              <a:buClr>
                <a:schemeClr val="lt1"/>
              </a:buClr>
              <a:buSzPts val="6400"/>
              <a:buNone/>
              <a:defRPr sz="6400">
                <a:solidFill>
                  <a:schemeClr val="lt1"/>
                </a:solidFill>
              </a:defRPr>
            </a:lvl4pPr>
            <a:lvl5pPr lvl="4">
              <a:spcBef>
                <a:spcPts val="0"/>
              </a:spcBef>
              <a:spcAft>
                <a:spcPts val="0"/>
              </a:spcAft>
              <a:buClr>
                <a:schemeClr val="lt1"/>
              </a:buClr>
              <a:buSzPts val="6400"/>
              <a:buNone/>
              <a:defRPr sz="6400">
                <a:solidFill>
                  <a:schemeClr val="lt1"/>
                </a:solidFill>
              </a:defRPr>
            </a:lvl5pPr>
            <a:lvl6pPr lvl="5">
              <a:spcBef>
                <a:spcPts val="0"/>
              </a:spcBef>
              <a:spcAft>
                <a:spcPts val="0"/>
              </a:spcAft>
              <a:buClr>
                <a:schemeClr val="lt1"/>
              </a:buClr>
              <a:buSzPts val="6400"/>
              <a:buNone/>
              <a:defRPr sz="6400">
                <a:solidFill>
                  <a:schemeClr val="lt1"/>
                </a:solidFill>
              </a:defRPr>
            </a:lvl6pPr>
            <a:lvl7pPr lvl="6">
              <a:spcBef>
                <a:spcPts val="0"/>
              </a:spcBef>
              <a:spcAft>
                <a:spcPts val="0"/>
              </a:spcAft>
              <a:buClr>
                <a:schemeClr val="lt1"/>
              </a:buClr>
              <a:buSzPts val="6400"/>
              <a:buNone/>
              <a:defRPr sz="6400">
                <a:solidFill>
                  <a:schemeClr val="lt1"/>
                </a:solidFill>
              </a:defRPr>
            </a:lvl7pPr>
            <a:lvl8pPr lvl="7">
              <a:spcBef>
                <a:spcPts val="0"/>
              </a:spcBef>
              <a:spcAft>
                <a:spcPts val="0"/>
              </a:spcAft>
              <a:buClr>
                <a:schemeClr val="lt1"/>
              </a:buClr>
              <a:buSzPts val="6400"/>
              <a:buNone/>
              <a:defRPr sz="6400">
                <a:solidFill>
                  <a:schemeClr val="lt1"/>
                </a:solidFill>
              </a:defRPr>
            </a:lvl8pPr>
            <a:lvl9pPr lvl="8">
              <a:spcBef>
                <a:spcPts val="0"/>
              </a:spcBef>
              <a:spcAft>
                <a:spcPts val="0"/>
              </a:spcAft>
              <a:buClr>
                <a:schemeClr val="lt1"/>
              </a:buClr>
              <a:buSzPts val="6400"/>
              <a:buNone/>
              <a:defRPr sz="6400">
                <a:solidFill>
                  <a:schemeClr val="lt1"/>
                </a:solidFill>
              </a:defRPr>
            </a:lvl9pPr>
          </a:lstStyle>
          <a:p>
            <a:endParaRPr/>
          </a:p>
        </p:txBody>
      </p:sp>
      <p:sp>
        <p:nvSpPr>
          <p:cNvPr id="18" name="Google Shape;18;ga3c08e8cef_0_831"/>
          <p:cNvSpPr txBox="1">
            <a:spLocks noGrp="1"/>
          </p:cNvSpPr>
          <p:nvPr>
            <p:ph type="subTitle" idx="1"/>
          </p:nvPr>
        </p:nvSpPr>
        <p:spPr>
          <a:xfrm>
            <a:off x="3187022" y="4317933"/>
            <a:ext cx="8442000" cy="1655700"/>
          </a:xfrm>
          <a:prstGeom prst="rect">
            <a:avLst/>
          </a:prstGeom>
        </p:spPr>
        <p:txBody>
          <a:bodyPr spcFirstLastPara="1" wrap="square" lIns="121900" tIns="121900" rIns="121900" bIns="121900" anchor="b" anchorCtr="0">
            <a:noAutofit/>
          </a:bodyPr>
          <a:lstStyle>
            <a:lvl1pPr lvl="0">
              <a:lnSpc>
                <a:spcPct val="100000"/>
              </a:lnSpc>
              <a:spcBef>
                <a:spcPts val="0"/>
              </a:spcBef>
              <a:spcAft>
                <a:spcPts val="0"/>
              </a:spcAft>
              <a:buClr>
                <a:schemeClr val="lt1"/>
              </a:buClr>
              <a:buSzPts val="2400"/>
              <a:buNone/>
              <a:defRPr>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9" name="Google Shape;19;ga3c08e8cef_0_831"/>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cxnSp>
        <p:nvCxnSpPr>
          <p:cNvPr id="65" name="Google Shape;65;ga3c08e8cef_0_882"/>
          <p:cNvCxnSpPr/>
          <p:nvPr/>
        </p:nvCxnSpPr>
        <p:spPr>
          <a:xfrm>
            <a:off x="566934" y="6320000"/>
            <a:ext cx="11062500" cy="0"/>
          </a:xfrm>
          <a:prstGeom prst="straightConnector1">
            <a:avLst/>
          </a:prstGeom>
          <a:noFill/>
          <a:ln w="19050" cap="flat" cmpd="sng">
            <a:solidFill>
              <a:schemeClr val="dk2"/>
            </a:solidFill>
            <a:prstDash val="solid"/>
            <a:round/>
            <a:headEnd type="none" w="sm" len="sm"/>
            <a:tailEnd type="none" w="sm" len="sm"/>
          </a:ln>
        </p:spPr>
      </p:cxnSp>
      <p:cxnSp>
        <p:nvCxnSpPr>
          <p:cNvPr id="66" name="Google Shape;66;ga3c08e8cef_0_882"/>
          <p:cNvCxnSpPr/>
          <p:nvPr/>
        </p:nvCxnSpPr>
        <p:spPr>
          <a:xfrm>
            <a:off x="566934" y="554200"/>
            <a:ext cx="11062500" cy="0"/>
          </a:xfrm>
          <a:prstGeom prst="straightConnector1">
            <a:avLst/>
          </a:prstGeom>
          <a:noFill/>
          <a:ln w="38100" cap="flat" cmpd="sng">
            <a:solidFill>
              <a:schemeClr val="dk2"/>
            </a:solidFill>
            <a:prstDash val="solid"/>
            <a:round/>
            <a:headEnd type="none" w="sm" len="sm"/>
            <a:tailEnd type="none" w="sm" len="sm"/>
          </a:ln>
        </p:spPr>
      </p:cxnSp>
      <p:sp>
        <p:nvSpPr>
          <p:cNvPr id="67" name="Google Shape;67;ga3c08e8cef_0_882"/>
          <p:cNvSpPr txBox="1">
            <a:spLocks noGrp="1"/>
          </p:cNvSpPr>
          <p:nvPr>
            <p:ph type="title" hasCustomPrompt="1"/>
          </p:nvPr>
        </p:nvSpPr>
        <p:spPr>
          <a:xfrm>
            <a:off x="1138600" y="1739800"/>
            <a:ext cx="9914700" cy="2051100"/>
          </a:xfrm>
          <a:prstGeom prst="rect">
            <a:avLst/>
          </a:prstGeom>
        </p:spPr>
        <p:txBody>
          <a:bodyPr spcFirstLastPara="1" wrap="square" lIns="121900" tIns="121900" rIns="121900" bIns="121900" anchor="ctr" anchorCtr="0">
            <a:noAutofit/>
          </a:bodyPr>
          <a:lstStyle>
            <a:lvl1pPr lvl="0" algn="ctr">
              <a:spcBef>
                <a:spcPts val="0"/>
              </a:spcBef>
              <a:spcAft>
                <a:spcPts val="0"/>
              </a:spcAft>
              <a:buClr>
                <a:schemeClr val="dk1"/>
              </a:buClr>
              <a:buSzPts val="12800"/>
              <a:buFont typeface="Lato"/>
              <a:buNone/>
              <a:defRPr sz="12800">
                <a:solidFill>
                  <a:schemeClr val="dk1"/>
                </a:solidFill>
                <a:latin typeface="Lato"/>
                <a:ea typeface="Lato"/>
                <a:cs typeface="Lato"/>
                <a:sym typeface="Lato"/>
              </a:defRPr>
            </a:lvl1pPr>
            <a:lvl2pPr lvl="1" algn="ctr">
              <a:spcBef>
                <a:spcPts val="0"/>
              </a:spcBef>
              <a:spcAft>
                <a:spcPts val="0"/>
              </a:spcAft>
              <a:buClr>
                <a:schemeClr val="dk1"/>
              </a:buClr>
              <a:buSzPts val="12800"/>
              <a:buFont typeface="Lato"/>
              <a:buNone/>
              <a:defRPr sz="12800">
                <a:solidFill>
                  <a:schemeClr val="dk1"/>
                </a:solidFill>
                <a:latin typeface="Lato"/>
                <a:ea typeface="Lato"/>
                <a:cs typeface="Lato"/>
                <a:sym typeface="Lato"/>
              </a:defRPr>
            </a:lvl2pPr>
            <a:lvl3pPr lvl="2" algn="ctr">
              <a:spcBef>
                <a:spcPts val="0"/>
              </a:spcBef>
              <a:spcAft>
                <a:spcPts val="0"/>
              </a:spcAft>
              <a:buClr>
                <a:schemeClr val="dk1"/>
              </a:buClr>
              <a:buSzPts val="12800"/>
              <a:buFont typeface="Lato"/>
              <a:buNone/>
              <a:defRPr sz="12800">
                <a:solidFill>
                  <a:schemeClr val="dk1"/>
                </a:solidFill>
                <a:latin typeface="Lato"/>
                <a:ea typeface="Lato"/>
                <a:cs typeface="Lato"/>
                <a:sym typeface="Lato"/>
              </a:defRPr>
            </a:lvl3pPr>
            <a:lvl4pPr lvl="3" algn="ctr">
              <a:spcBef>
                <a:spcPts val="0"/>
              </a:spcBef>
              <a:spcAft>
                <a:spcPts val="0"/>
              </a:spcAft>
              <a:buClr>
                <a:schemeClr val="dk1"/>
              </a:buClr>
              <a:buSzPts val="12800"/>
              <a:buFont typeface="Lato"/>
              <a:buNone/>
              <a:defRPr sz="12800">
                <a:solidFill>
                  <a:schemeClr val="dk1"/>
                </a:solidFill>
                <a:latin typeface="Lato"/>
                <a:ea typeface="Lato"/>
                <a:cs typeface="Lato"/>
                <a:sym typeface="Lato"/>
              </a:defRPr>
            </a:lvl4pPr>
            <a:lvl5pPr lvl="4" algn="ctr">
              <a:spcBef>
                <a:spcPts val="0"/>
              </a:spcBef>
              <a:spcAft>
                <a:spcPts val="0"/>
              </a:spcAft>
              <a:buClr>
                <a:schemeClr val="dk1"/>
              </a:buClr>
              <a:buSzPts val="12800"/>
              <a:buFont typeface="Lato"/>
              <a:buNone/>
              <a:defRPr sz="12800">
                <a:solidFill>
                  <a:schemeClr val="dk1"/>
                </a:solidFill>
                <a:latin typeface="Lato"/>
                <a:ea typeface="Lato"/>
                <a:cs typeface="Lato"/>
                <a:sym typeface="Lato"/>
              </a:defRPr>
            </a:lvl5pPr>
            <a:lvl6pPr lvl="5" algn="ctr">
              <a:spcBef>
                <a:spcPts val="0"/>
              </a:spcBef>
              <a:spcAft>
                <a:spcPts val="0"/>
              </a:spcAft>
              <a:buClr>
                <a:schemeClr val="dk1"/>
              </a:buClr>
              <a:buSzPts val="12800"/>
              <a:buFont typeface="Lato"/>
              <a:buNone/>
              <a:defRPr sz="12800">
                <a:solidFill>
                  <a:schemeClr val="dk1"/>
                </a:solidFill>
                <a:latin typeface="Lato"/>
                <a:ea typeface="Lato"/>
                <a:cs typeface="Lato"/>
                <a:sym typeface="Lato"/>
              </a:defRPr>
            </a:lvl6pPr>
            <a:lvl7pPr lvl="6" algn="ctr">
              <a:spcBef>
                <a:spcPts val="0"/>
              </a:spcBef>
              <a:spcAft>
                <a:spcPts val="0"/>
              </a:spcAft>
              <a:buClr>
                <a:schemeClr val="dk1"/>
              </a:buClr>
              <a:buSzPts val="12800"/>
              <a:buFont typeface="Lato"/>
              <a:buNone/>
              <a:defRPr sz="12800">
                <a:solidFill>
                  <a:schemeClr val="dk1"/>
                </a:solidFill>
                <a:latin typeface="Lato"/>
                <a:ea typeface="Lato"/>
                <a:cs typeface="Lato"/>
                <a:sym typeface="Lato"/>
              </a:defRPr>
            </a:lvl7pPr>
            <a:lvl8pPr lvl="7" algn="ctr">
              <a:spcBef>
                <a:spcPts val="0"/>
              </a:spcBef>
              <a:spcAft>
                <a:spcPts val="0"/>
              </a:spcAft>
              <a:buClr>
                <a:schemeClr val="dk1"/>
              </a:buClr>
              <a:buSzPts val="12800"/>
              <a:buFont typeface="Lato"/>
              <a:buNone/>
              <a:defRPr sz="12800">
                <a:solidFill>
                  <a:schemeClr val="dk1"/>
                </a:solidFill>
                <a:latin typeface="Lato"/>
                <a:ea typeface="Lato"/>
                <a:cs typeface="Lato"/>
                <a:sym typeface="Lato"/>
              </a:defRPr>
            </a:lvl8pPr>
            <a:lvl9pPr lvl="8" algn="ctr">
              <a:spcBef>
                <a:spcPts val="0"/>
              </a:spcBef>
              <a:spcAft>
                <a:spcPts val="0"/>
              </a:spcAft>
              <a:buClr>
                <a:schemeClr val="dk1"/>
              </a:buClr>
              <a:buSzPts val="12800"/>
              <a:buFont typeface="Lato"/>
              <a:buNone/>
              <a:defRPr sz="12800">
                <a:solidFill>
                  <a:schemeClr val="dk1"/>
                </a:solidFill>
                <a:latin typeface="Lato"/>
                <a:ea typeface="Lato"/>
                <a:cs typeface="Lato"/>
                <a:sym typeface="Lato"/>
              </a:defRPr>
            </a:lvl9pPr>
          </a:lstStyle>
          <a:p>
            <a:r>
              <a:t>xx%</a:t>
            </a:r>
          </a:p>
        </p:txBody>
      </p:sp>
      <p:sp>
        <p:nvSpPr>
          <p:cNvPr id="68" name="Google Shape;68;ga3c08e8cef_0_882"/>
          <p:cNvSpPr txBox="1">
            <a:spLocks noGrp="1"/>
          </p:cNvSpPr>
          <p:nvPr>
            <p:ph type="body" idx="1"/>
          </p:nvPr>
        </p:nvSpPr>
        <p:spPr>
          <a:xfrm>
            <a:off x="1138600" y="3892600"/>
            <a:ext cx="9914700" cy="1428900"/>
          </a:xfrm>
          <a:prstGeom prst="rect">
            <a:avLst/>
          </a:prstGeom>
        </p:spPr>
        <p:txBody>
          <a:bodyPr spcFirstLastPara="1" wrap="square" lIns="121900" tIns="121900" rIns="121900" bIns="121900" anchor="t" anchorCtr="0">
            <a:noAutofit/>
          </a:bodyPr>
          <a:lstStyle>
            <a:lvl1pPr marL="457200" lvl="0" indent="-381000" algn="ctr">
              <a:spcBef>
                <a:spcPts val="0"/>
              </a:spcBef>
              <a:spcAft>
                <a:spcPts val="0"/>
              </a:spcAft>
              <a:buSzPts val="24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69" name="Google Shape;69;ga3c08e8cef_0_882"/>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ga3c08e8cef_0_888"/>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ga3c08e8cef_0_890"/>
          <p:cNvSpPr txBox="1">
            <a:spLocks noGrp="1"/>
          </p:cNvSpPr>
          <p:nvPr>
            <p:ph type="ctrTitle"/>
          </p:nvPr>
        </p:nvSpPr>
        <p:spPr>
          <a:xfrm>
            <a:off x="1104900" y="2292094"/>
            <a:ext cx="5734200" cy="2219700"/>
          </a:xfrm>
          <a:prstGeom prst="rect">
            <a:avLst/>
          </a:prstGeom>
          <a:noFill/>
          <a:ln>
            <a:noFill/>
          </a:ln>
        </p:spPr>
        <p:txBody>
          <a:bodyPr spcFirstLastPara="1" wrap="square" lIns="0" tIns="45700" rIns="0" bIns="45700" anchor="ctr" anchorCtr="0">
            <a:noAutofit/>
          </a:bodyPr>
          <a:lstStyle>
            <a:lvl1pPr lvl="0" algn="l" rtl="0">
              <a:lnSpc>
                <a:spcPct val="90000"/>
              </a:lnSpc>
              <a:spcBef>
                <a:spcPts val="0"/>
              </a:spcBef>
              <a:spcAft>
                <a:spcPts val="0"/>
              </a:spcAft>
              <a:buClr>
                <a:schemeClr val="dk1"/>
              </a:buClr>
              <a:buSzPts val="4400"/>
              <a:buFont typeface="Arial"/>
              <a:buNone/>
              <a:defRPr sz="4400" cap="none"/>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4" name="Google Shape;74;ga3c08e8cef_0_890"/>
          <p:cNvSpPr txBox="1">
            <a:spLocks noGrp="1"/>
          </p:cNvSpPr>
          <p:nvPr>
            <p:ph type="subTitle" idx="1"/>
          </p:nvPr>
        </p:nvSpPr>
        <p:spPr>
          <a:xfrm>
            <a:off x="1104900" y="4511784"/>
            <a:ext cx="5734200" cy="955500"/>
          </a:xfrm>
          <a:prstGeom prst="rect">
            <a:avLst/>
          </a:prstGeom>
          <a:noFill/>
          <a:ln>
            <a:noFill/>
          </a:ln>
        </p:spPr>
        <p:txBody>
          <a:bodyPr spcFirstLastPara="1" wrap="square" lIns="0" tIns="45700" rIns="0" bIns="45700" anchor="t" anchorCtr="0">
            <a:noAutofit/>
          </a:bodyPr>
          <a:lstStyle>
            <a:lvl1pPr lvl="0" algn="l" rtl="0">
              <a:lnSpc>
                <a:spcPct val="90000"/>
              </a:lnSpc>
              <a:spcBef>
                <a:spcPts val="0"/>
              </a:spcBef>
              <a:spcAft>
                <a:spcPts val="0"/>
              </a:spcAft>
              <a:buClr>
                <a:schemeClr val="dk1"/>
              </a:buClr>
              <a:buSzPts val="1800"/>
              <a:buNone/>
              <a:defRPr sz="1800"/>
            </a:lvl1pPr>
            <a:lvl2pPr lvl="1" algn="ctr" rtl="0">
              <a:lnSpc>
                <a:spcPct val="90000"/>
              </a:lnSpc>
              <a:spcBef>
                <a:spcPts val="2100"/>
              </a:spcBef>
              <a:spcAft>
                <a:spcPts val="0"/>
              </a:spcAft>
              <a:buClr>
                <a:schemeClr val="dk1"/>
              </a:buClr>
              <a:buSzPts val="2000"/>
              <a:buNone/>
              <a:defRPr sz="2000"/>
            </a:lvl2pPr>
            <a:lvl3pPr lvl="2" algn="ctr" rtl="0">
              <a:lnSpc>
                <a:spcPct val="90000"/>
              </a:lnSpc>
              <a:spcBef>
                <a:spcPts val="2100"/>
              </a:spcBef>
              <a:spcAft>
                <a:spcPts val="0"/>
              </a:spcAft>
              <a:buClr>
                <a:schemeClr val="dk1"/>
              </a:buClr>
              <a:buSzPts val="1800"/>
              <a:buNone/>
              <a:defRPr sz="1800"/>
            </a:lvl3pPr>
            <a:lvl4pPr lvl="3" algn="ctr" rtl="0">
              <a:lnSpc>
                <a:spcPct val="90000"/>
              </a:lnSpc>
              <a:spcBef>
                <a:spcPts val="2100"/>
              </a:spcBef>
              <a:spcAft>
                <a:spcPts val="0"/>
              </a:spcAft>
              <a:buClr>
                <a:schemeClr val="dk1"/>
              </a:buClr>
              <a:buSzPts val="1600"/>
              <a:buNone/>
              <a:defRPr sz="1600"/>
            </a:lvl4pPr>
            <a:lvl5pPr lvl="4" algn="ctr" rtl="0">
              <a:lnSpc>
                <a:spcPct val="90000"/>
              </a:lnSpc>
              <a:spcBef>
                <a:spcPts val="2100"/>
              </a:spcBef>
              <a:spcAft>
                <a:spcPts val="0"/>
              </a:spcAft>
              <a:buClr>
                <a:schemeClr val="dk1"/>
              </a:buClr>
              <a:buSzPts val="1600"/>
              <a:buNone/>
              <a:defRPr sz="1600"/>
            </a:lvl5pPr>
            <a:lvl6pPr lvl="5" algn="ctr" rtl="0">
              <a:lnSpc>
                <a:spcPct val="90000"/>
              </a:lnSpc>
              <a:spcBef>
                <a:spcPts val="2100"/>
              </a:spcBef>
              <a:spcAft>
                <a:spcPts val="0"/>
              </a:spcAft>
              <a:buClr>
                <a:schemeClr val="dk1"/>
              </a:buClr>
              <a:buSzPts val="1600"/>
              <a:buNone/>
              <a:defRPr sz="1600"/>
            </a:lvl6pPr>
            <a:lvl7pPr lvl="6" algn="ctr" rtl="0">
              <a:lnSpc>
                <a:spcPct val="90000"/>
              </a:lnSpc>
              <a:spcBef>
                <a:spcPts val="2100"/>
              </a:spcBef>
              <a:spcAft>
                <a:spcPts val="0"/>
              </a:spcAft>
              <a:buClr>
                <a:schemeClr val="dk1"/>
              </a:buClr>
              <a:buSzPts val="1600"/>
              <a:buNone/>
              <a:defRPr sz="1600"/>
            </a:lvl7pPr>
            <a:lvl8pPr lvl="7" algn="ctr" rtl="0">
              <a:lnSpc>
                <a:spcPct val="90000"/>
              </a:lnSpc>
              <a:spcBef>
                <a:spcPts val="2100"/>
              </a:spcBef>
              <a:spcAft>
                <a:spcPts val="0"/>
              </a:spcAft>
              <a:buClr>
                <a:schemeClr val="dk1"/>
              </a:buClr>
              <a:buSzPts val="1600"/>
              <a:buNone/>
              <a:defRPr sz="1600"/>
            </a:lvl8pPr>
            <a:lvl9pPr lvl="8" algn="ctr" rtl="0">
              <a:lnSpc>
                <a:spcPct val="90000"/>
              </a:lnSpc>
              <a:spcBef>
                <a:spcPts val="2100"/>
              </a:spcBef>
              <a:spcAft>
                <a:spcPts val="2100"/>
              </a:spcAft>
              <a:buClr>
                <a:schemeClr val="dk1"/>
              </a:buClr>
              <a:buSzPts val="1600"/>
              <a:buNone/>
              <a:defRPr sz="1600"/>
            </a:lvl9pPr>
          </a:lstStyle>
          <a:p>
            <a:endParaRPr/>
          </a:p>
        </p:txBody>
      </p:sp>
      <p:sp>
        <p:nvSpPr>
          <p:cNvPr id="75" name="Google Shape;75;ga3c08e8cef_0_890" descr="An empty placeholder to add an image. Click on the placeholder and select the image that you wish to add."/>
          <p:cNvSpPr>
            <a:spLocks noGrp="1"/>
          </p:cNvSpPr>
          <p:nvPr>
            <p:ph type="pic" idx="2"/>
          </p:nvPr>
        </p:nvSpPr>
        <p:spPr>
          <a:xfrm>
            <a:off x="6981063" y="1310656"/>
            <a:ext cx="5211000" cy="4208700"/>
          </a:xfrm>
          <a:prstGeom prst="rect">
            <a:avLst/>
          </a:prstGeom>
          <a:solidFill>
            <a:srgbClr val="AADCFF"/>
          </a:solidFill>
          <a:ln>
            <a:noFill/>
          </a:ln>
        </p:spPr>
        <p:txBody>
          <a:bodyPr spcFirstLastPara="1" wrap="square" lIns="0" tIns="1005825" rIns="0" bIns="45700" anchor="t" anchorCtr="0">
            <a:noAutofit/>
          </a:bodyPr>
          <a:lstStyle>
            <a:lvl1pPr marR="0" lvl="0" algn="ctr" rtl="0">
              <a:lnSpc>
                <a:spcPct val="90000"/>
              </a:lnSpc>
              <a:spcBef>
                <a:spcPts val="18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9pPr>
          </a:lstStyle>
          <a:p>
            <a:endParaRPr/>
          </a:p>
        </p:txBody>
      </p:sp>
      <p:sp>
        <p:nvSpPr>
          <p:cNvPr id="76" name="Google Shape;76;ga3c08e8cef_0_890"/>
          <p:cNvSpPr/>
          <p:nvPr/>
        </p:nvSpPr>
        <p:spPr>
          <a:xfrm>
            <a:off x="0" y="0"/>
            <a:ext cx="12192000" cy="108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77" name="Google Shape;77;ga3c08e8cef_0_890"/>
          <p:cNvGrpSpPr/>
          <p:nvPr/>
        </p:nvGrpSpPr>
        <p:grpSpPr>
          <a:xfrm>
            <a:off x="-6" y="1143000"/>
            <a:ext cx="12192024" cy="63125"/>
            <a:chOff x="507492" y="1501519"/>
            <a:chExt cx="8129100" cy="63125"/>
          </a:xfrm>
        </p:grpSpPr>
        <p:cxnSp>
          <p:nvCxnSpPr>
            <p:cNvPr id="78" name="Google Shape;78;ga3c08e8cef_0_890"/>
            <p:cNvCxnSpPr/>
            <p:nvPr/>
          </p:nvCxnSpPr>
          <p:spPr>
            <a:xfrm>
              <a:off x="507492" y="1564644"/>
              <a:ext cx="8129100" cy="0"/>
            </a:xfrm>
            <a:prstGeom prst="straightConnector1">
              <a:avLst/>
            </a:prstGeom>
            <a:noFill/>
            <a:ln w="38100" cap="flat" cmpd="sng">
              <a:solidFill>
                <a:schemeClr val="dk1"/>
              </a:solidFill>
              <a:prstDash val="solid"/>
              <a:miter lim="800000"/>
              <a:headEnd type="none" w="sm" len="sm"/>
              <a:tailEnd type="none" w="sm" len="sm"/>
            </a:ln>
          </p:spPr>
        </p:cxnSp>
        <p:cxnSp>
          <p:nvCxnSpPr>
            <p:cNvPr id="79" name="Google Shape;79;ga3c08e8cef_0_890"/>
            <p:cNvCxnSpPr/>
            <p:nvPr/>
          </p:nvCxnSpPr>
          <p:spPr>
            <a:xfrm>
              <a:off x="507492" y="1501519"/>
              <a:ext cx="8129100" cy="0"/>
            </a:xfrm>
            <a:prstGeom prst="straightConnector1">
              <a:avLst/>
            </a:prstGeom>
            <a:noFill/>
            <a:ln w="12700" cap="flat" cmpd="sng">
              <a:solidFill>
                <a:schemeClr val="dk1"/>
              </a:solidFill>
              <a:prstDash val="solid"/>
              <a:miter lim="800000"/>
              <a:headEnd type="none" w="sm" len="sm"/>
              <a:tailEnd type="none" w="sm" len="sm"/>
            </a:ln>
          </p:spPr>
        </p:cxnSp>
      </p:grpSp>
      <p:pic>
        <p:nvPicPr>
          <p:cNvPr id="80" name="Google Shape;80;ga3c08e8cef_0_890"/>
          <p:cNvPicPr preferRelativeResize="0"/>
          <p:nvPr/>
        </p:nvPicPr>
        <p:blipFill rotWithShape="1">
          <a:blip r:embed="rId3">
            <a:alphaModFix/>
          </a:blip>
          <a:srcRect/>
          <a:stretch/>
        </p:blipFill>
        <p:spPr>
          <a:xfrm>
            <a:off x="1325880" y="0"/>
            <a:ext cx="1747524" cy="2292093"/>
          </a:xfrm>
          <a:prstGeom prst="rect">
            <a:avLst/>
          </a:prstGeom>
          <a:noFill/>
          <a:ln>
            <a:noFill/>
          </a:ln>
        </p:spPr>
      </p:pic>
      <p:grpSp>
        <p:nvGrpSpPr>
          <p:cNvPr id="81" name="Google Shape;81;ga3c08e8cef_0_890"/>
          <p:cNvGrpSpPr/>
          <p:nvPr/>
        </p:nvGrpSpPr>
        <p:grpSpPr>
          <a:xfrm rot="10800000">
            <a:off x="-18" y="5645510"/>
            <a:ext cx="12192024" cy="63125"/>
            <a:chOff x="507492" y="1501519"/>
            <a:chExt cx="8129100" cy="63125"/>
          </a:xfrm>
        </p:grpSpPr>
        <p:cxnSp>
          <p:nvCxnSpPr>
            <p:cNvPr id="82" name="Google Shape;82;ga3c08e8cef_0_890"/>
            <p:cNvCxnSpPr/>
            <p:nvPr/>
          </p:nvCxnSpPr>
          <p:spPr>
            <a:xfrm>
              <a:off x="507492" y="1564644"/>
              <a:ext cx="8129100" cy="0"/>
            </a:xfrm>
            <a:prstGeom prst="straightConnector1">
              <a:avLst/>
            </a:prstGeom>
            <a:noFill/>
            <a:ln w="38100" cap="flat" cmpd="sng">
              <a:solidFill>
                <a:schemeClr val="dk1"/>
              </a:solidFill>
              <a:prstDash val="solid"/>
              <a:miter lim="800000"/>
              <a:headEnd type="none" w="sm" len="sm"/>
              <a:tailEnd type="none" w="sm" len="sm"/>
            </a:ln>
          </p:spPr>
        </p:cxnSp>
        <p:cxnSp>
          <p:nvCxnSpPr>
            <p:cNvPr id="83" name="Google Shape;83;ga3c08e8cef_0_890"/>
            <p:cNvCxnSpPr/>
            <p:nvPr/>
          </p:nvCxnSpPr>
          <p:spPr>
            <a:xfrm>
              <a:off x="507492" y="1501519"/>
              <a:ext cx="8129100" cy="0"/>
            </a:xfrm>
            <a:prstGeom prst="straightConnector1">
              <a:avLst/>
            </a:prstGeom>
            <a:noFill/>
            <a:ln w="12700" cap="flat" cmpd="sng">
              <a:solidFill>
                <a:schemeClr val="dk1"/>
              </a:solidFill>
              <a:prstDash val="solid"/>
              <a:miter lim="800000"/>
              <a:headEnd type="none" w="sm" len="sm"/>
              <a:tailEnd type="none" w="sm" len="sm"/>
            </a:ln>
          </p:spPr>
        </p:cxnSp>
      </p:grpSp>
      <p:sp>
        <p:nvSpPr>
          <p:cNvPr id="84" name="Google Shape;84;ga3c08e8cef_0_890"/>
          <p:cNvSpPr/>
          <p:nvPr/>
        </p:nvSpPr>
        <p:spPr>
          <a:xfrm>
            <a:off x="0" y="5778124"/>
            <a:ext cx="12192000" cy="108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bg>
      <p:bgPr>
        <a:blipFill>
          <a:blip r:embed="rId2">
            <a:alphaModFix/>
          </a:blip>
          <a:stretch>
            <a:fillRect/>
          </a:stretch>
        </a:blipFill>
        <a:effectLst/>
      </p:bgPr>
    </p:bg>
    <p:spTree>
      <p:nvGrpSpPr>
        <p:cNvPr id="1" name="Shape 85"/>
        <p:cNvGrpSpPr/>
        <p:nvPr/>
      </p:nvGrpSpPr>
      <p:grpSpPr>
        <a:xfrm>
          <a:off x="0" y="0"/>
          <a:ext cx="0" cy="0"/>
          <a:chOff x="0" y="0"/>
          <a:chExt cx="0" cy="0"/>
        </a:xfrm>
      </p:grpSpPr>
      <p:grpSp>
        <p:nvGrpSpPr>
          <p:cNvPr id="86" name="Google Shape;86;ga3c08e8cef_0_903"/>
          <p:cNvGrpSpPr/>
          <p:nvPr/>
        </p:nvGrpSpPr>
        <p:grpSpPr>
          <a:xfrm>
            <a:off x="7" y="2514600"/>
            <a:ext cx="12192478" cy="3194035"/>
            <a:chOff x="647385" y="2514600"/>
            <a:chExt cx="10838722" cy="3194035"/>
          </a:xfrm>
        </p:grpSpPr>
        <p:grpSp>
          <p:nvGrpSpPr>
            <p:cNvPr id="87" name="Google Shape;87;ga3c08e8cef_0_903"/>
            <p:cNvGrpSpPr/>
            <p:nvPr/>
          </p:nvGrpSpPr>
          <p:grpSpPr>
            <a:xfrm>
              <a:off x="647385" y="2514600"/>
              <a:ext cx="10838529" cy="63125"/>
              <a:chOff x="507492" y="1501519"/>
              <a:chExt cx="8129100" cy="63125"/>
            </a:xfrm>
          </p:grpSpPr>
          <p:cxnSp>
            <p:nvCxnSpPr>
              <p:cNvPr id="88" name="Google Shape;88;ga3c08e8cef_0_903"/>
              <p:cNvCxnSpPr/>
              <p:nvPr/>
            </p:nvCxnSpPr>
            <p:spPr>
              <a:xfrm>
                <a:off x="507492" y="1564644"/>
                <a:ext cx="8129100" cy="0"/>
              </a:xfrm>
              <a:prstGeom prst="straightConnector1">
                <a:avLst/>
              </a:prstGeom>
              <a:noFill/>
              <a:ln w="38100" cap="flat" cmpd="sng">
                <a:solidFill>
                  <a:schemeClr val="dk1"/>
                </a:solidFill>
                <a:prstDash val="solid"/>
                <a:miter lim="800000"/>
                <a:headEnd type="none" w="sm" len="sm"/>
                <a:tailEnd type="none" w="sm" len="sm"/>
              </a:ln>
            </p:spPr>
          </p:cxnSp>
          <p:cxnSp>
            <p:nvCxnSpPr>
              <p:cNvPr id="89" name="Google Shape;89;ga3c08e8cef_0_903"/>
              <p:cNvCxnSpPr/>
              <p:nvPr/>
            </p:nvCxnSpPr>
            <p:spPr>
              <a:xfrm>
                <a:off x="507492" y="1501519"/>
                <a:ext cx="8129100" cy="0"/>
              </a:xfrm>
              <a:prstGeom prst="straightConnector1">
                <a:avLst/>
              </a:prstGeom>
              <a:noFill/>
              <a:ln w="12700" cap="flat" cmpd="sng">
                <a:solidFill>
                  <a:schemeClr val="dk1"/>
                </a:solidFill>
                <a:prstDash val="solid"/>
                <a:miter lim="800000"/>
                <a:headEnd type="none" w="sm" len="sm"/>
                <a:tailEnd type="none" w="sm" len="sm"/>
              </a:ln>
            </p:spPr>
          </p:cxnSp>
        </p:grpSp>
        <p:sp>
          <p:nvSpPr>
            <p:cNvPr id="90" name="Google Shape;90;ga3c08e8cef_0_903"/>
            <p:cNvSpPr/>
            <p:nvPr/>
          </p:nvSpPr>
          <p:spPr>
            <a:xfrm>
              <a:off x="647402" y="2640850"/>
              <a:ext cx="10838700" cy="2941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91" name="Google Shape;91;ga3c08e8cef_0_903"/>
            <p:cNvGrpSpPr/>
            <p:nvPr/>
          </p:nvGrpSpPr>
          <p:grpSpPr>
            <a:xfrm rot="10800000">
              <a:off x="647578" y="5645510"/>
              <a:ext cx="10838529" cy="63125"/>
              <a:chOff x="507492" y="1501519"/>
              <a:chExt cx="8129100" cy="63125"/>
            </a:xfrm>
          </p:grpSpPr>
          <p:cxnSp>
            <p:nvCxnSpPr>
              <p:cNvPr id="92" name="Google Shape;92;ga3c08e8cef_0_903"/>
              <p:cNvCxnSpPr/>
              <p:nvPr/>
            </p:nvCxnSpPr>
            <p:spPr>
              <a:xfrm>
                <a:off x="507492" y="1564644"/>
                <a:ext cx="8129100" cy="0"/>
              </a:xfrm>
              <a:prstGeom prst="straightConnector1">
                <a:avLst/>
              </a:prstGeom>
              <a:noFill/>
              <a:ln w="38100" cap="flat" cmpd="sng">
                <a:solidFill>
                  <a:schemeClr val="dk1"/>
                </a:solidFill>
                <a:prstDash val="solid"/>
                <a:miter lim="800000"/>
                <a:headEnd type="none" w="sm" len="sm"/>
                <a:tailEnd type="none" w="sm" len="sm"/>
              </a:ln>
            </p:spPr>
          </p:cxnSp>
          <p:cxnSp>
            <p:nvCxnSpPr>
              <p:cNvPr id="93" name="Google Shape;93;ga3c08e8cef_0_903"/>
              <p:cNvCxnSpPr/>
              <p:nvPr/>
            </p:nvCxnSpPr>
            <p:spPr>
              <a:xfrm>
                <a:off x="507492" y="1501519"/>
                <a:ext cx="8129100" cy="0"/>
              </a:xfrm>
              <a:prstGeom prst="straightConnector1">
                <a:avLst/>
              </a:prstGeom>
              <a:noFill/>
              <a:ln w="12700" cap="flat" cmpd="sng">
                <a:solidFill>
                  <a:schemeClr val="dk1"/>
                </a:solidFill>
                <a:prstDash val="solid"/>
                <a:miter lim="800000"/>
                <a:headEnd type="none" w="sm" len="sm"/>
                <a:tailEnd type="none" w="sm" len="sm"/>
              </a:ln>
            </p:spPr>
          </p:cxnSp>
        </p:grpSp>
      </p:grpSp>
      <p:pic>
        <p:nvPicPr>
          <p:cNvPr id="94" name="Google Shape;94;ga3c08e8cef_0_903"/>
          <p:cNvPicPr preferRelativeResize="0"/>
          <p:nvPr/>
        </p:nvPicPr>
        <p:blipFill rotWithShape="1">
          <a:blip r:embed="rId3">
            <a:alphaModFix/>
          </a:blip>
          <a:srcRect/>
          <a:stretch/>
        </p:blipFill>
        <p:spPr>
          <a:xfrm>
            <a:off x="1325880" y="0"/>
            <a:ext cx="1783188" cy="2971806"/>
          </a:xfrm>
          <a:prstGeom prst="rect">
            <a:avLst/>
          </a:prstGeom>
          <a:noFill/>
          <a:ln>
            <a:noFill/>
          </a:ln>
        </p:spPr>
      </p:pic>
      <p:sp>
        <p:nvSpPr>
          <p:cNvPr id="95" name="Google Shape;95;ga3c08e8cef_0_903"/>
          <p:cNvSpPr txBox="1">
            <a:spLocks noGrp="1"/>
          </p:cNvSpPr>
          <p:nvPr>
            <p:ph type="title"/>
          </p:nvPr>
        </p:nvSpPr>
        <p:spPr>
          <a:xfrm>
            <a:off x="1104899" y="2971806"/>
            <a:ext cx="10071000" cy="1684200"/>
          </a:xfrm>
          <a:prstGeom prst="rect">
            <a:avLst/>
          </a:prstGeom>
          <a:noFill/>
          <a:ln>
            <a:noFill/>
          </a:ln>
        </p:spPr>
        <p:txBody>
          <a:bodyPr spcFirstLastPara="1" wrap="square" lIns="0" tIns="45700" rIns="0" bIns="45700" anchor="ctr" anchorCtr="0">
            <a:noAutofit/>
          </a:bodyPr>
          <a:lstStyle>
            <a:lvl1pPr lvl="0" algn="l" rtl="0">
              <a:lnSpc>
                <a:spcPct val="90000"/>
              </a:lnSpc>
              <a:spcBef>
                <a:spcPts val="0"/>
              </a:spcBef>
              <a:spcAft>
                <a:spcPts val="0"/>
              </a:spcAft>
              <a:buClr>
                <a:schemeClr val="lt1"/>
              </a:buClr>
              <a:buSzPts val="4400"/>
              <a:buFont typeface="Arial"/>
              <a:buNone/>
              <a:defRPr sz="4400" cap="none">
                <a:solidFill>
                  <a:schemeClr val="lt1"/>
                </a:solidFill>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96" name="Google Shape;96;ga3c08e8cef_0_903"/>
          <p:cNvSpPr txBox="1">
            <a:spLocks noGrp="1"/>
          </p:cNvSpPr>
          <p:nvPr>
            <p:ph type="body" idx="1"/>
          </p:nvPr>
        </p:nvSpPr>
        <p:spPr>
          <a:xfrm>
            <a:off x="1104899" y="4655956"/>
            <a:ext cx="10071000" cy="509700"/>
          </a:xfrm>
          <a:prstGeom prst="rect">
            <a:avLst/>
          </a:prstGeom>
          <a:noFill/>
          <a:ln>
            <a:noFill/>
          </a:ln>
        </p:spPr>
        <p:txBody>
          <a:bodyPr spcFirstLastPara="1" wrap="square" lIns="0" tIns="45700" rIns="0" bIns="4570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28600" algn="l" rtl="0">
              <a:lnSpc>
                <a:spcPct val="90000"/>
              </a:lnSpc>
              <a:spcBef>
                <a:spcPts val="2100"/>
              </a:spcBef>
              <a:spcAft>
                <a:spcPts val="0"/>
              </a:spcAft>
              <a:buClr>
                <a:srgbClr val="888D99"/>
              </a:buClr>
              <a:buSzPts val="2000"/>
              <a:buNone/>
              <a:defRPr sz="2000">
                <a:solidFill>
                  <a:srgbClr val="888D99"/>
                </a:solidFill>
              </a:defRPr>
            </a:lvl2pPr>
            <a:lvl3pPr marL="1371600" lvl="2" indent="-228600" algn="l" rtl="0">
              <a:lnSpc>
                <a:spcPct val="90000"/>
              </a:lnSpc>
              <a:spcBef>
                <a:spcPts val="2100"/>
              </a:spcBef>
              <a:spcAft>
                <a:spcPts val="0"/>
              </a:spcAft>
              <a:buClr>
                <a:srgbClr val="888D99"/>
              </a:buClr>
              <a:buSzPts val="1800"/>
              <a:buNone/>
              <a:defRPr sz="1800">
                <a:solidFill>
                  <a:srgbClr val="888D99"/>
                </a:solidFill>
              </a:defRPr>
            </a:lvl3pPr>
            <a:lvl4pPr marL="1828800" lvl="3" indent="-228600" algn="l" rtl="0">
              <a:lnSpc>
                <a:spcPct val="90000"/>
              </a:lnSpc>
              <a:spcBef>
                <a:spcPts val="2100"/>
              </a:spcBef>
              <a:spcAft>
                <a:spcPts val="0"/>
              </a:spcAft>
              <a:buClr>
                <a:srgbClr val="888D99"/>
              </a:buClr>
              <a:buSzPts val="1600"/>
              <a:buNone/>
              <a:defRPr sz="1600">
                <a:solidFill>
                  <a:srgbClr val="888D99"/>
                </a:solidFill>
              </a:defRPr>
            </a:lvl4pPr>
            <a:lvl5pPr marL="2286000" lvl="4" indent="-228600" algn="l" rtl="0">
              <a:lnSpc>
                <a:spcPct val="90000"/>
              </a:lnSpc>
              <a:spcBef>
                <a:spcPts val="2100"/>
              </a:spcBef>
              <a:spcAft>
                <a:spcPts val="0"/>
              </a:spcAft>
              <a:buClr>
                <a:srgbClr val="888D99"/>
              </a:buClr>
              <a:buSzPts val="1600"/>
              <a:buNone/>
              <a:defRPr sz="1600">
                <a:solidFill>
                  <a:srgbClr val="888D99"/>
                </a:solidFill>
              </a:defRPr>
            </a:lvl5pPr>
            <a:lvl6pPr marL="2743200" lvl="5" indent="-228600" algn="l" rtl="0">
              <a:lnSpc>
                <a:spcPct val="90000"/>
              </a:lnSpc>
              <a:spcBef>
                <a:spcPts val="2100"/>
              </a:spcBef>
              <a:spcAft>
                <a:spcPts val="0"/>
              </a:spcAft>
              <a:buClr>
                <a:srgbClr val="888D99"/>
              </a:buClr>
              <a:buSzPts val="1600"/>
              <a:buNone/>
              <a:defRPr sz="1600">
                <a:solidFill>
                  <a:srgbClr val="888D99"/>
                </a:solidFill>
              </a:defRPr>
            </a:lvl6pPr>
            <a:lvl7pPr marL="3200400" lvl="6" indent="-228600" algn="l" rtl="0">
              <a:lnSpc>
                <a:spcPct val="90000"/>
              </a:lnSpc>
              <a:spcBef>
                <a:spcPts val="2100"/>
              </a:spcBef>
              <a:spcAft>
                <a:spcPts val="0"/>
              </a:spcAft>
              <a:buClr>
                <a:srgbClr val="888D99"/>
              </a:buClr>
              <a:buSzPts val="1600"/>
              <a:buNone/>
              <a:defRPr sz="1600">
                <a:solidFill>
                  <a:srgbClr val="888D99"/>
                </a:solidFill>
              </a:defRPr>
            </a:lvl7pPr>
            <a:lvl8pPr marL="3657600" lvl="7" indent="-228600" algn="l" rtl="0">
              <a:lnSpc>
                <a:spcPct val="90000"/>
              </a:lnSpc>
              <a:spcBef>
                <a:spcPts val="2100"/>
              </a:spcBef>
              <a:spcAft>
                <a:spcPts val="0"/>
              </a:spcAft>
              <a:buClr>
                <a:srgbClr val="888D99"/>
              </a:buClr>
              <a:buSzPts val="1600"/>
              <a:buNone/>
              <a:defRPr sz="1600">
                <a:solidFill>
                  <a:srgbClr val="888D99"/>
                </a:solidFill>
              </a:defRPr>
            </a:lvl8pPr>
            <a:lvl9pPr marL="4114800" lvl="8" indent="-228600" algn="l" rtl="0">
              <a:lnSpc>
                <a:spcPct val="90000"/>
              </a:lnSpc>
              <a:spcBef>
                <a:spcPts val="2100"/>
              </a:spcBef>
              <a:spcAft>
                <a:spcPts val="2100"/>
              </a:spcAft>
              <a:buClr>
                <a:srgbClr val="888D99"/>
              </a:buClr>
              <a:buSzPts val="1600"/>
              <a:buNone/>
              <a:defRPr sz="1600">
                <a:solidFill>
                  <a:srgbClr val="888D99"/>
                </a:solidFill>
              </a:defRPr>
            </a:lvl9pPr>
          </a:lstStyle>
          <a:p>
            <a:endParaRPr/>
          </a:p>
        </p:txBody>
      </p:sp>
      <p:sp>
        <p:nvSpPr>
          <p:cNvPr id="97" name="Google Shape;97;ga3c08e8cef_0_903"/>
          <p:cNvSpPr txBox="1">
            <a:spLocks noGrp="1"/>
          </p:cNvSpPr>
          <p:nvPr>
            <p:ph type="dt" idx="10"/>
          </p:nvPr>
        </p:nvSpPr>
        <p:spPr>
          <a:xfrm>
            <a:off x="1104899" y="6356351"/>
            <a:ext cx="1829700" cy="3651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ga3c08e8cef_0_903"/>
          <p:cNvSpPr txBox="1">
            <a:spLocks noGrp="1"/>
          </p:cNvSpPr>
          <p:nvPr>
            <p:ph type="ftr" idx="11"/>
          </p:nvPr>
        </p:nvSpPr>
        <p:spPr>
          <a:xfrm>
            <a:off x="2934459" y="6356350"/>
            <a:ext cx="6323100" cy="365100"/>
          </a:xfrm>
          <a:prstGeom prst="rect">
            <a:avLst/>
          </a:prstGeom>
          <a:noFill/>
          <a:ln>
            <a:noFill/>
          </a:ln>
        </p:spPr>
        <p:txBody>
          <a:bodyPr spcFirstLastPara="1" wrap="square" lIns="0" tIns="45700" rIns="0"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ga3c08e8cef_0_903"/>
          <p:cNvSpPr txBox="1">
            <a:spLocks noGrp="1"/>
          </p:cNvSpPr>
          <p:nvPr>
            <p:ph type="sldNum" idx="12"/>
          </p:nvPr>
        </p:nvSpPr>
        <p:spPr>
          <a:xfrm>
            <a:off x="9256782" y="6356351"/>
            <a:ext cx="1828800" cy="365100"/>
          </a:xfrm>
          <a:prstGeom prst="rect">
            <a:avLst/>
          </a:prstGeom>
          <a:noFill/>
          <a:ln>
            <a:noFill/>
          </a:ln>
        </p:spPr>
        <p:txBody>
          <a:bodyPr spcFirstLastPara="1" wrap="square" lIns="0" tIns="45700" rIns="0"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
        <p:cNvGrpSpPr/>
        <p:nvPr/>
      </p:nvGrpSpPr>
      <p:grpSpPr>
        <a:xfrm>
          <a:off x="0" y="0"/>
          <a:ext cx="0" cy="0"/>
          <a:chOff x="0" y="0"/>
          <a:chExt cx="0" cy="0"/>
        </a:xfrm>
      </p:grpSpPr>
      <p:sp>
        <p:nvSpPr>
          <p:cNvPr id="101" name="Google Shape;101;ga3c08e8cef_0_918"/>
          <p:cNvSpPr txBox="1">
            <a:spLocks noGrp="1"/>
          </p:cNvSpPr>
          <p:nvPr>
            <p:ph type="title"/>
          </p:nvPr>
        </p:nvSpPr>
        <p:spPr>
          <a:xfrm>
            <a:off x="1104900" y="76200"/>
            <a:ext cx="9980700" cy="1097100"/>
          </a:xfrm>
          <a:prstGeom prst="rect">
            <a:avLst/>
          </a:prstGeom>
          <a:noFill/>
          <a:ln>
            <a:noFill/>
          </a:ln>
        </p:spPr>
        <p:txBody>
          <a:bodyPr spcFirstLastPara="1" wrap="square" lIns="0" tIns="45700" rIns="0" bIns="45700" anchor="b"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02" name="Google Shape;102;ga3c08e8cef_0_918"/>
          <p:cNvSpPr txBox="1">
            <a:spLocks noGrp="1"/>
          </p:cNvSpPr>
          <p:nvPr>
            <p:ph type="body" idx="1"/>
          </p:nvPr>
        </p:nvSpPr>
        <p:spPr>
          <a:xfrm>
            <a:off x="1104900" y="1600200"/>
            <a:ext cx="4914900" cy="4572000"/>
          </a:xfrm>
          <a:prstGeom prst="rect">
            <a:avLst/>
          </a:prstGeom>
          <a:noFill/>
          <a:ln>
            <a:noFill/>
          </a:ln>
        </p:spPr>
        <p:txBody>
          <a:bodyPr spcFirstLastPara="1" wrap="square" lIns="0" tIns="45700" rIns="0" bIns="45700" anchor="t" anchorCtr="0">
            <a:noAutofit/>
          </a:bodyPr>
          <a:lstStyle>
            <a:lvl1pPr marL="457200" lvl="0" indent="-342900" algn="l" rtl="0">
              <a:lnSpc>
                <a:spcPct val="90000"/>
              </a:lnSpc>
              <a:spcBef>
                <a:spcPts val="1800"/>
              </a:spcBef>
              <a:spcAft>
                <a:spcPts val="0"/>
              </a:spcAft>
              <a:buClr>
                <a:schemeClr val="dk1"/>
              </a:buClr>
              <a:buSzPts val="1800"/>
              <a:buChar char="●"/>
              <a:defRPr/>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17500" algn="l" rtl="0">
              <a:lnSpc>
                <a:spcPct val="90000"/>
              </a:lnSpc>
              <a:spcBef>
                <a:spcPts val="2100"/>
              </a:spcBef>
              <a:spcAft>
                <a:spcPts val="0"/>
              </a:spcAft>
              <a:buClr>
                <a:schemeClr val="dk1"/>
              </a:buClr>
              <a:buSzPts val="1400"/>
              <a:buChar char="○"/>
              <a:defRPr/>
            </a:lvl5pPr>
            <a:lvl6pPr marL="2743200" lvl="5" indent="-317500" algn="l" rtl="0">
              <a:lnSpc>
                <a:spcPct val="90000"/>
              </a:lnSpc>
              <a:spcBef>
                <a:spcPts val="2100"/>
              </a:spcBef>
              <a:spcAft>
                <a:spcPts val="0"/>
              </a:spcAft>
              <a:buClr>
                <a:schemeClr val="dk1"/>
              </a:buClr>
              <a:buSzPts val="1400"/>
              <a:buChar char="■"/>
              <a:defRPr/>
            </a:lvl6pPr>
            <a:lvl7pPr marL="3200400" lvl="6" indent="-317500" algn="l" rtl="0">
              <a:lnSpc>
                <a:spcPct val="90000"/>
              </a:lnSpc>
              <a:spcBef>
                <a:spcPts val="2100"/>
              </a:spcBef>
              <a:spcAft>
                <a:spcPts val="0"/>
              </a:spcAft>
              <a:buClr>
                <a:schemeClr val="dk1"/>
              </a:buClr>
              <a:buSzPts val="1400"/>
              <a:buChar char="●"/>
              <a:defRPr/>
            </a:lvl7pPr>
            <a:lvl8pPr marL="3657600" lvl="7" indent="-317500" algn="l" rtl="0">
              <a:lnSpc>
                <a:spcPct val="90000"/>
              </a:lnSpc>
              <a:spcBef>
                <a:spcPts val="2100"/>
              </a:spcBef>
              <a:spcAft>
                <a:spcPts val="0"/>
              </a:spcAft>
              <a:buClr>
                <a:schemeClr val="dk1"/>
              </a:buClr>
              <a:buSzPts val="1400"/>
              <a:buChar char="○"/>
              <a:defRPr/>
            </a:lvl8pPr>
            <a:lvl9pPr marL="4114800" lvl="8" indent="-317500" algn="l" rtl="0">
              <a:lnSpc>
                <a:spcPct val="90000"/>
              </a:lnSpc>
              <a:spcBef>
                <a:spcPts val="2100"/>
              </a:spcBef>
              <a:spcAft>
                <a:spcPts val="2100"/>
              </a:spcAft>
              <a:buClr>
                <a:schemeClr val="dk1"/>
              </a:buClr>
              <a:buSzPts val="1400"/>
              <a:buChar char="■"/>
              <a:defRPr/>
            </a:lvl9pPr>
          </a:lstStyle>
          <a:p>
            <a:endParaRPr/>
          </a:p>
        </p:txBody>
      </p:sp>
      <p:sp>
        <p:nvSpPr>
          <p:cNvPr id="103" name="Google Shape;103;ga3c08e8cef_0_918"/>
          <p:cNvSpPr txBox="1">
            <a:spLocks noGrp="1"/>
          </p:cNvSpPr>
          <p:nvPr>
            <p:ph type="body" idx="2"/>
          </p:nvPr>
        </p:nvSpPr>
        <p:spPr>
          <a:xfrm>
            <a:off x="6172200" y="1600200"/>
            <a:ext cx="4914900" cy="4572000"/>
          </a:xfrm>
          <a:prstGeom prst="rect">
            <a:avLst/>
          </a:prstGeom>
          <a:noFill/>
          <a:ln>
            <a:noFill/>
          </a:ln>
        </p:spPr>
        <p:txBody>
          <a:bodyPr spcFirstLastPara="1" wrap="square" lIns="0" tIns="45700" rIns="0" bIns="45700" anchor="t" anchorCtr="0">
            <a:noAutofit/>
          </a:bodyPr>
          <a:lstStyle>
            <a:lvl1pPr marL="457200" lvl="0" indent="-342900" algn="l" rtl="0">
              <a:lnSpc>
                <a:spcPct val="90000"/>
              </a:lnSpc>
              <a:spcBef>
                <a:spcPts val="1800"/>
              </a:spcBef>
              <a:spcAft>
                <a:spcPts val="0"/>
              </a:spcAft>
              <a:buClr>
                <a:schemeClr val="dk1"/>
              </a:buClr>
              <a:buSzPts val="1800"/>
              <a:buChar char="●"/>
              <a:defRPr/>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17500" algn="l" rtl="0">
              <a:lnSpc>
                <a:spcPct val="90000"/>
              </a:lnSpc>
              <a:spcBef>
                <a:spcPts val="2100"/>
              </a:spcBef>
              <a:spcAft>
                <a:spcPts val="0"/>
              </a:spcAft>
              <a:buClr>
                <a:schemeClr val="dk1"/>
              </a:buClr>
              <a:buSzPts val="1400"/>
              <a:buChar char="○"/>
              <a:defRPr/>
            </a:lvl5pPr>
            <a:lvl6pPr marL="2743200" lvl="5" indent="-317500" algn="l" rtl="0">
              <a:lnSpc>
                <a:spcPct val="90000"/>
              </a:lnSpc>
              <a:spcBef>
                <a:spcPts val="2100"/>
              </a:spcBef>
              <a:spcAft>
                <a:spcPts val="0"/>
              </a:spcAft>
              <a:buClr>
                <a:schemeClr val="dk1"/>
              </a:buClr>
              <a:buSzPts val="1400"/>
              <a:buChar char="■"/>
              <a:defRPr/>
            </a:lvl6pPr>
            <a:lvl7pPr marL="3200400" lvl="6" indent="-317500" algn="l" rtl="0">
              <a:lnSpc>
                <a:spcPct val="90000"/>
              </a:lnSpc>
              <a:spcBef>
                <a:spcPts val="2100"/>
              </a:spcBef>
              <a:spcAft>
                <a:spcPts val="0"/>
              </a:spcAft>
              <a:buClr>
                <a:schemeClr val="dk1"/>
              </a:buClr>
              <a:buSzPts val="1400"/>
              <a:buChar char="●"/>
              <a:defRPr/>
            </a:lvl7pPr>
            <a:lvl8pPr marL="3657600" lvl="7" indent="-317500" algn="l" rtl="0">
              <a:lnSpc>
                <a:spcPct val="90000"/>
              </a:lnSpc>
              <a:spcBef>
                <a:spcPts val="2100"/>
              </a:spcBef>
              <a:spcAft>
                <a:spcPts val="0"/>
              </a:spcAft>
              <a:buClr>
                <a:schemeClr val="dk1"/>
              </a:buClr>
              <a:buSzPts val="14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104" name="Google Shape;104;ga3c08e8cef_0_918"/>
          <p:cNvSpPr txBox="1">
            <a:spLocks noGrp="1"/>
          </p:cNvSpPr>
          <p:nvPr>
            <p:ph type="dt" idx="10"/>
          </p:nvPr>
        </p:nvSpPr>
        <p:spPr>
          <a:xfrm>
            <a:off x="1104899" y="6356351"/>
            <a:ext cx="1829700" cy="3651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ga3c08e8cef_0_918"/>
          <p:cNvSpPr txBox="1">
            <a:spLocks noGrp="1"/>
          </p:cNvSpPr>
          <p:nvPr>
            <p:ph type="ftr" idx="11"/>
          </p:nvPr>
        </p:nvSpPr>
        <p:spPr>
          <a:xfrm>
            <a:off x="2934459" y="6356350"/>
            <a:ext cx="6323100" cy="365100"/>
          </a:xfrm>
          <a:prstGeom prst="rect">
            <a:avLst/>
          </a:prstGeom>
          <a:noFill/>
          <a:ln>
            <a:noFill/>
          </a:ln>
        </p:spPr>
        <p:txBody>
          <a:bodyPr spcFirstLastPara="1" wrap="square" lIns="0" tIns="45700" rIns="0"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ga3c08e8cef_0_918"/>
          <p:cNvSpPr txBox="1">
            <a:spLocks noGrp="1"/>
          </p:cNvSpPr>
          <p:nvPr>
            <p:ph type="sldNum" idx="12"/>
          </p:nvPr>
        </p:nvSpPr>
        <p:spPr>
          <a:xfrm>
            <a:off x="9256782" y="6356351"/>
            <a:ext cx="1828800" cy="365100"/>
          </a:xfrm>
          <a:prstGeom prst="rect">
            <a:avLst/>
          </a:prstGeom>
          <a:noFill/>
          <a:ln>
            <a:noFill/>
          </a:ln>
        </p:spPr>
        <p:txBody>
          <a:bodyPr spcFirstLastPara="1" wrap="square" lIns="0" tIns="45700" rIns="0"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7"/>
        <p:cNvGrpSpPr/>
        <p:nvPr/>
      </p:nvGrpSpPr>
      <p:grpSpPr>
        <a:xfrm>
          <a:off x="0" y="0"/>
          <a:ext cx="0" cy="0"/>
          <a:chOff x="0" y="0"/>
          <a:chExt cx="0" cy="0"/>
        </a:xfrm>
      </p:grpSpPr>
      <p:sp>
        <p:nvSpPr>
          <p:cNvPr id="108" name="Google Shape;108;ga3c08e8cef_0_925"/>
          <p:cNvSpPr txBox="1">
            <a:spLocks noGrp="1"/>
          </p:cNvSpPr>
          <p:nvPr>
            <p:ph type="title"/>
          </p:nvPr>
        </p:nvSpPr>
        <p:spPr>
          <a:xfrm>
            <a:off x="1104900" y="76200"/>
            <a:ext cx="9980700" cy="1097100"/>
          </a:xfrm>
          <a:prstGeom prst="rect">
            <a:avLst/>
          </a:prstGeom>
          <a:noFill/>
          <a:ln>
            <a:noFill/>
          </a:ln>
        </p:spPr>
        <p:txBody>
          <a:bodyPr spcFirstLastPara="1" wrap="square" lIns="0" tIns="45700" rIns="0" bIns="45700" anchor="b"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09" name="Google Shape;109;ga3c08e8cef_0_925"/>
          <p:cNvSpPr txBox="1">
            <a:spLocks noGrp="1"/>
          </p:cNvSpPr>
          <p:nvPr>
            <p:ph type="body" idx="1"/>
          </p:nvPr>
        </p:nvSpPr>
        <p:spPr>
          <a:xfrm>
            <a:off x="1104900" y="1600200"/>
            <a:ext cx="9982200" cy="4572000"/>
          </a:xfrm>
          <a:prstGeom prst="rect">
            <a:avLst/>
          </a:prstGeom>
          <a:noFill/>
          <a:ln>
            <a:noFill/>
          </a:ln>
        </p:spPr>
        <p:txBody>
          <a:bodyPr spcFirstLastPara="1" wrap="square" lIns="0" tIns="45700" rIns="0" bIns="45700" anchor="t" anchorCtr="0">
            <a:noAutofit/>
          </a:bodyPr>
          <a:lstStyle>
            <a:lvl1pPr marL="457200" lvl="0" indent="-342900" algn="l" rtl="0">
              <a:lnSpc>
                <a:spcPct val="90000"/>
              </a:lnSpc>
              <a:spcBef>
                <a:spcPts val="1800"/>
              </a:spcBef>
              <a:spcAft>
                <a:spcPts val="0"/>
              </a:spcAft>
              <a:buClr>
                <a:schemeClr val="dk1"/>
              </a:buClr>
              <a:buSzPts val="1800"/>
              <a:buChar char="●"/>
              <a:defRPr/>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42900" algn="l" rtl="0">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110" name="Google Shape;110;ga3c08e8cef_0_925"/>
          <p:cNvSpPr txBox="1">
            <a:spLocks noGrp="1"/>
          </p:cNvSpPr>
          <p:nvPr>
            <p:ph type="dt" idx="10"/>
          </p:nvPr>
        </p:nvSpPr>
        <p:spPr>
          <a:xfrm>
            <a:off x="1104899" y="6356351"/>
            <a:ext cx="1829700" cy="3651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ga3c08e8cef_0_925"/>
          <p:cNvSpPr txBox="1">
            <a:spLocks noGrp="1"/>
          </p:cNvSpPr>
          <p:nvPr>
            <p:ph type="ftr" idx="11"/>
          </p:nvPr>
        </p:nvSpPr>
        <p:spPr>
          <a:xfrm>
            <a:off x="2934459" y="6356350"/>
            <a:ext cx="6323100" cy="365100"/>
          </a:xfrm>
          <a:prstGeom prst="rect">
            <a:avLst/>
          </a:prstGeom>
          <a:noFill/>
          <a:ln>
            <a:noFill/>
          </a:ln>
        </p:spPr>
        <p:txBody>
          <a:bodyPr spcFirstLastPara="1" wrap="square" lIns="0" tIns="45700" rIns="0"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ga3c08e8cef_0_925"/>
          <p:cNvSpPr txBox="1">
            <a:spLocks noGrp="1"/>
          </p:cNvSpPr>
          <p:nvPr>
            <p:ph type="sldNum" idx="12"/>
          </p:nvPr>
        </p:nvSpPr>
        <p:spPr>
          <a:xfrm>
            <a:off x="9256782" y="6356351"/>
            <a:ext cx="1828800" cy="365100"/>
          </a:xfrm>
          <a:prstGeom prst="rect">
            <a:avLst/>
          </a:prstGeom>
          <a:noFill/>
          <a:ln>
            <a:noFill/>
          </a:ln>
        </p:spPr>
        <p:txBody>
          <a:bodyPr spcFirstLastPara="1" wrap="square" lIns="0" tIns="45700" rIns="0"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3"/>
        <p:cNvGrpSpPr/>
        <p:nvPr/>
      </p:nvGrpSpPr>
      <p:grpSpPr>
        <a:xfrm>
          <a:off x="0" y="0"/>
          <a:ext cx="0" cy="0"/>
          <a:chOff x="0" y="0"/>
          <a:chExt cx="0" cy="0"/>
        </a:xfrm>
      </p:grpSpPr>
      <p:sp>
        <p:nvSpPr>
          <p:cNvPr id="114" name="Google Shape;114;ga3c08e8cef_0_931"/>
          <p:cNvSpPr txBox="1">
            <a:spLocks noGrp="1"/>
          </p:cNvSpPr>
          <p:nvPr>
            <p:ph type="title"/>
          </p:nvPr>
        </p:nvSpPr>
        <p:spPr>
          <a:xfrm>
            <a:off x="1104900" y="76200"/>
            <a:ext cx="9980700" cy="1097100"/>
          </a:xfrm>
          <a:prstGeom prst="rect">
            <a:avLst/>
          </a:prstGeom>
          <a:noFill/>
          <a:ln>
            <a:noFill/>
          </a:ln>
        </p:spPr>
        <p:txBody>
          <a:bodyPr spcFirstLastPara="1" wrap="square" lIns="0" tIns="45700" rIns="0" bIns="45700" anchor="b" anchorCtr="0">
            <a:noAutofit/>
          </a:bodyPr>
          <a:lstStyle>
            <a:lvl1pPr lvl="0" algn="l" rtl="0">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5" name="Google Shape;115;ga3c08e8cef_0_931"/>
          <p:cNvSpPr txBox="1">
            <a:spLocks noGrp="1"/>
          </p:cNvSpPr>
          <p:nvPr>
            <p:ph type="body" idx="1"/>
          </p:nvPr>
        </p:nvSpPr>
        <p:spPr>
          <a:xfrm>
            <a:off x="1104900" y="1600200"/>
            <a:ext cx="3396900" cy="4572000"/>
          </a:xfrm>
          <a:prstGeom prst="rect">
            <a:avLst/>
          </a:prstGeom>
          <a:noFill/>
          <a:ln>
            <a:noFill/>
          </a:ln>
        </p:spPr>
        <p:txBody>
          <a:bodyPr spcFirstLastPara="1" wrap="square" lIns="0" tIns="45700" rIns="0" bIns="45700" anchor="t" anchorCtr="0">
            <a:noAutofit/>
          </a:bodyPr>
          <a:lstStyle>
            <a:lvl1pPr marL="457200" lvl="0" indent="-228600" algn="l" rtl="0">
              <a:lnSpc>
                <a:spcPct val="90000"/>
              </a:lnSpc>
              <a:spcBef>
                <a:spcPts val="1200"/>
              </a:spcBef>
              <a:spcAft>
                <a:spcPts val="0"/>
              </a:spcAft>
              <a:buClr>
                <a:schemeClr val="dk1"/>
              </a:buClr>
              <a:buSzPts val="1800"/>
              <a:buNone/>
              <a:defRPr sz="1800"/>
            </a:lvl1pPr>
            <a:lvl2pPr marL="914400" lvl="1" indent="-228600" algn="l" rtl="0">
              <a:lnSpc>
                <a:spcPct val="90000"/>
              </a:lnSpc>
              <a:spcBef>
                <a:spcPts val="2100"/>
              </a:spcBef>
              <a:spcAft>
                <a:spcPts val="0"/>
              </a:spcAft>
              <a:buClr>
                <a:schemeClr val="dk1"/>
              </a:buClr>
              <a:buSzPts val="1400"/>
              <a:buNone/>
              <a:defRPr sz="1400"/>
            </a:lvl2pPr>
            <a:lvl3pPr marL="1371600" lvl="2" indent="-228600" algn="l" rtl="0">
              <a:lnSpc>
                <a:spcPct val="90000"/>
              </a:lnSpc>
              <a:spcBef>
                <a:spcPts val="2100"/>
              </a:spcBef>
              <a:spcAft>
                <a:spcPts val="0"/>
              </a:spcAft>
              <a:buClr>
                <a:schemeClr val="dk1"/>
              </a:buClr>
              <a:buSzPts val="1200"/>
              <a:buNone/>
              <a:defRPr sz="1200"/>
            </a:lvl3pPr>
            <a:lvl4pPr marL="1828800" lvl="3" indent="-228600" algn="l" rtl="0">
              <a:lnSpc>
                <a:spcPct val="90000"/>
              </a:lnSpc>
              <a:spcBef>
                <a:spcPts val="2100"/>
              </a:spcBef>
              <a:spcAft>
                <a:spcPts val="0"/>
              </a:spcAft>
              <a:buClr>
                <a:schemeClr val="dk1"/>
              </a:buClr>
              <a:buSzPts val="1000"/>
              <a:buNone/>
              <a:defRPr sz="1000"/>
            </a:lvl4pPr>
            <a:lvl5pPr marL="2286000" lvl="4" indent="-228600" algn="l" rtl="0">
              <a:lnSpc>
                <a:spcPct val="90000"/>
              </a:lnSpc>
              <a:spcBef>
                <a:spcPts val="2100"/>
              </a:spcBef>
              <a:spcAft>
                <a:spcPts val="0"/>
              </a:spcAft>
              <a:buClr>
                <a:schemeClr val="dk1"/>
              </a:buClr>
              <a:buSzPts val="1000"/>
              <a:buNone/>
              <a:defRPr sz="1000"/>
            </a:lvl5pPr>
            <a:lvl6pPr marL="2743200" lvl="5" indent="-228600" algn="l" rtl="0">
              <a:lnSpc>
                <a:spcPct val="90000"/>
              </a:lnSpc>
              <a:spcBef>
                <a:spcPts val="2100"/>
              </a:spcBef>
              <a:spcAft>
                <a:spcPts val="0"/>
              </a:spcAft>
              <a:buClr>
                <a:schemeClr val="dk1"/>
              </a:buClr>
              <a:buSzPts val="1000"/>
              <a:buNone/>
              <a:defRPr sz="1000"/>
            </a:lvl6pPr>
            <a:lvl7pPr marL="3200400" lvl="6" indent="-228600" algn="l" rtl="0">
              <a:lnSpc>
                <a:spcPct val="90000"/>
              </a:lnSpc>
              <a:spcBef>
                <a:spcPts val="2100"/>
              </a:spcBef>
              <a:spcAft>
                <a:spcPts val="0"/>
              </a:spcAft>
              <a:buClr>
                <a:schemeClr val="dk1"/>
              </a:buClr>
              <a:buSzPts val="1000"/>
              <a:buNone/>
              <a:defRPr sz="1000"/>
            </a:lvl7pPr>
            <a:lvl8pPr marL="3657600" lvl="7" indent="-228600" algn="l" rtl="0">
              <a:lnSpc>
                <a:spcPct val="90000"/>
              </a:lnSpc>
              <a:spcBef>
                <a:spcPts val="2100"/>
              </a:spcBef>
              <a:spcAft>
                <a:spcPts val="0"/>
              </a:spcAft>
              <a:buClr>
                <a:schemeClr val="dk1"/>
              </a:buClr>
              <a:buSzPts val="1000"/>
              <a:buNone/>
              <a:defRPr sz="1000"/>
            </a:lvl8pPr>
            <a:lvl9pPr marL="4114800" lvl="8" indent="-228600" algn="l" rtl="0">
              <a:lnSpc>
                <a:spcPct val="90000"/>
              </a:lnSpc>
              <a:spcBef>
                <a:spcPts val="2100"/>
              </a:spcBef>
              <a:spcAft>
                <a:spcPts val="2100"/>
              </a:spcAft>
              <a:buClr>
                <a:schemeClr val="dk1"/>
              </a:buClr>
              <a:buSzPts val="1000"/>
              <a:buNone/>
              <a:defRPr sz="1000"/>
            </a:lvl9pPr>
          </a:lstStyle>
          <a:p>
            <a:endParaRPr/>
          </a:p>
        </p:txBody>
      </p:sp>
      <p:sp>
        <p:nvSpPr>
          <p:cNvPr id="116" name="Google Shape;116;ga3c08e8cef_0_931" descr="An empty placeholder to add an image. Click on the placeholder and select the image that you wish to add."/>
          <p:cNvSpPr>
            <a:spLocks noGrp="1"/>
          </p:cNvSpPr>
          <p:nvPr>
            <p:ph type="pic" idx="2"/>
          </p:nvPr>
        </p:nvSpPr>
        <p:spPr>
          <a:xfrm>
            <a:off x="4654671" y="1600199"/>
            <a:ext cx="6430800" cy="4572000"/>
          </a:xfrm>
          <a:prstGeom prst="rect">
            <a:avLst/>
          </a:prstGeom>
          <a:noFill/>
          <a:ln>
            <a:noFill/>
          </a:ln>
        </p:spPr>
        <p:txBody>
          <a:bodyPr spcFirstLastPara="1" wrap="square" lIns="0" tIns="1188700" rIns="0" bIns="45700" anchor="t" anchorCtr="0">
            <a:noAutofit/>
          </a:bodyPr>
          <a:lstStyle>
            <a:lvl1pPr marR="0" lvl="0" algn="ctr" rtl="0">
              <a:lnSpc>
                <a:spcPct val="90000"/>
              </a:lnSpc>
              <a:spcBef>
                <a:spcPts val="18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chemeClr val="dk1"/>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9pPr>
          </a:lstStyle>
          <a:p>
            <a:endParaRPr/>
          </a:p>
        </p:txBody>
      </p:sp>
      <p:sp>
        <p:nvSpPr>
          <p:cNvPr id="117" name="Google Shape;117;ga3c08e8cef_0_931"/>
          <p:cNvSpPr txBox="1">
            <a:spLocks noGrp="1"/>
          </p:cNvSpPr>
          <p:nvPr>
            <p:ph type="dt" idx="10"/>
          </p:nvPr>
        </p:nvSpPr>
        <p:spPr>
          <a:xfrm>
            <a:off x="1104899" y="6356351"/>
            <a:ext cx="1829700" cy="3651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ga3c08e8cef_0_931"/>
          <p:cNvSpPr txBox="1">
            <a:spLocks noGrp="1"/>
          </p:cNvSpPr>
          <p:nvPr>
            <p:ph type="ftr" idx="11"/>
          </p:nvPr>
        </p:nvSpPr>
        <p:spPr>
          <a:xfrm>
            <a:off x="2934459" y="6356350"/>
            <a:ext cx="6323100" cy="365100"/>
          </a:xfrm>
          <a:prstGeom prst="rect">
            <a:avLst/>
          </a:prstGeom>
          <a:noFill/>
          <a:ln>
            <a:noFill/>
          </a:ln>
        </p:spPr>
        <p:txBody>
          <a:bodyPr spcFirstLastPara="1" wrap="square" lIns="0" tIns="45700" rIns="0"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ga3c08e8cef_0_931"/>
          <p:cNvSpPr txBox="1">
            <a:spLocks noGrp="1"/>
          </p:cNvSpPr>
          <p:nvPr>
            <p:ph type="sldNum" idx="12"/>
          </p:nvPr>
        </p:nvSpPr>
        <p:spPr>
          <a:xfrm>
            <a:off x="9256782" y="6356351"/>
            <a:ext cx="1828800" cy="365100"/>
          </a:xfrm>
          <a:prstGeom prst="rect">
            <a:avLst/>
          </a:prstGeom>
          <a:noFill/>
          <a:ln>
            <a:noFill/>
          </a:ln>
        </p:spPr>
        <p:txBody>
          <a:bodyPr spcFirstLastPara="1" wrap="square" lIns="0" tIns="45700" rIns="0"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cxnSp>
        <p:nvCxnSpPr>
          <p:cNvPr id="21" name="Google Shape;21;ga3c08e8cef_0_838"/>
          <p:cNvCxnSpPr/>
          <p:nvPr/>
        </p:nvCxnSpPr>
        <p:spPr>
          <a:xfrm>
            <a:off x="566934" y="554200"/>
            <a:ext cx="11062500" cy="0"/>
          </a:xfrm>
          <a:prstGeom prst="straightConnector1">
            <a:avLst/>
          </a:prstGeom>
          <a:noFill/>
          <a:ln w="38100" cap="flat" cmpd="sng">
            <a:solidFill>
              <a:schemeClr val="lt1"/>
            </a:solidFill>
            <a:prstDash val="solid"/>
            <a:round/>
            <a:headEnd type="none" w="sm" len="sm"/>
            <a:tailEnd type="none" w="sm" len="sm"/>
          </a:ln>
        </p:spPr>
      </p:cxnSp>
      <p:cxnSp>
        <p:nvCxnSpPr>
          <p:cNvPr id="22" name="Google Shape;22;ga3c08e8cef_0_838"/>
          <p:cNvCxnSpPr/>
          <p:nvPr/>
        </p:nvCxnSpPr>
        <p:spPr>
          <a:xfrm>
            <a:off x="566934" y="6320000"/>
            <a:ext cx="11062500" cy="0"/>
          </a:xfrm>
          <a:prstGeom prst="straightConnector1">
            <a:avLst/>
          </a:prstGeom>
          <a:noFill/>
          <a:ln w="19050" cap="flat" cmpd="sng">
            <a:solidFill>
              <a:schemeClr val="lt1"/>
            </a:solidFill>
            <a:prstDash val="solid"/>
            <a:round/>
            <a:headEnd type="none" w="sm" len="sm"/>
            <a:tailEnd type="none" w="sm" len="sm"/>
          </a:ln>
        </p:spPr>
      </p:cxnSp>
      <p:sp>
        <p:nvSpPr>
          <p:cNvPr id="23" name="Google Shape;23;ga3c08e8cef_0_838"/>
          <p:cNvSpPr txBox="1">
            <a:spLocks noGrp="1"/>
          </p:cNvSpPr>
          <p:nvPr>
            <p:ph type="title"/>
          </p:nvPr>
        </p:nvSpPr>
        <p:spPr>
          <a:xfrm>
            <a:off x="541900" y="2409100"/>
            <a:ext cx="11062500" cy="2055900"/>
          </a:xfrm>
          <a:prstGeom prst="rect">
            <a:avLst/>
          </a:prstGeom>
        </p:spPr>
        <p:txBody>
          <a:bodyPr spcFirstLastPara="1" wrap="square" lIns="121900" tIns="121900" rIns="121900" bIns="121900" anchor="ctr" anchorCtr="0">
            <a:noAutofit/>
          </a:bodyPr>
          <a:lstStyle>
            <a:lvl1pPr lvl="0" algn="ctr">
              <a:spcBef>
                <a:spcPts val="0"/>
              </a:spcBef>
              <a:spcAft>
                <a:spcPts val="0"/>
              </a:spcAft>
              <a:buClr>
                <a:schemeClr val="lt1"/>
              </a:buClr>
              <a:buSzPts val="6400"/>
              <a:buNone/>
              <a:defRPr sz="6400">
                <a:solidFill>
                  <a:schemeClr val="lt1"/>
                </a:solidFill>
              </a:defRPr>
            </a:lvl1pPr>
            <a:lvl2pPr lvl="1" algn="ctr">
              <a:spcBef>
                <a:spcPts val="0"/>
              </a:spcBef>
              <a:spcAft>
                <a:spcPts val="0"/>
              </a:spcAft>
              <a:buClr>
                <a:schemeClr val="lt1"/>
              </a:buClr>
              <a:buSzPts val="6400"/>
              <a:buNone/>
              <a:defRPr sz="6400">
                <a:solidFill>
                  <a:schemeClr val="lt1"/>
                </a:solidFill>
              </a:defRPr>
            </a:lvl2pPr>
            <a:lvl3pPr lvl="2" algn="ctr">
              <a:spcBef>
                <a:spcPts val="0"/>
              </a:spcBef>
              <a:spcAft>
                <a:spcPts val="0"/>
              </a:spcAft>
              <a:buClr>
                <a:schemeClr val="lt1"/>
              </a:buClr>
              <a:buSzPts val="6400"/>
              <a:buNone/>
              <a:defRPr sz="6400">
                <a:solidFill>
                  <a:schemeClr val="lt1"/>
                </a:solidFill>
              </a:defRPr>
            </a:lvl3pPr>
            <a:lvl4pPr lvl="3" algn="ctr">
              <a:spcBef>
                <a:spcPts val="0"/>
              </a:spcBef>
              <a:spcAft>
                <a:spcPts val="0"/>
              </a:spcAft>
              <a:buClr>
                <a:schemeClr val="lt1"/>
              </a:buClr>
              <a:buSzPts val="6400"/>
              <a:buNone/>
              <a:defRPr sz="6400">
                <a:solidFill>
                  <a:schemeClr val="lt1"/>
                </a:solidFill>
              </a:defRPr>
            </a:lvl4pPr>
            <a:lvl5pPr lvl="4" algn="ctr">
              <a:spcBef>
                <a:spcPts val="0"/>
              </a:spcBef>
              <a:spcAft>
                <a:spcPts val="0"/>
              </a:spcAft>
              <a:buClr>
                <a:schemeClr val="lt1"/>
              </a:buClr>
              <a:buSzPts val="6400"/>
              <a:buNone/>
              <a:defRPr sz="6400">
                <a:solidFill>
                  <a:schemeClr val="lt1"/>
                </a:solidFill>
              </a:defRPr>
            </a:lvl5pPr>
            <a:lvl6pPr lvl="5" algn="ctr">
              <a:spcBef>
                <a:spcPts val="0"/>
              </a:spcBef>
              <a:spcAft>
                <a:spcPts val="0"/>
              </a:spcAft>
              <a:buClr>
                <a:schemeClr val="lt1"/>
              </a:buClr>
              <a:buSzPts val="6400"/>
              <a:buNone/>
              <a:defRPr sz="6400">
                <a:solidFill>
                  <a:schemeClr val="lt1"/>
                </a:solidFill>
              </a:defRPr>
            </a:lvl6pPr>
            <a:lvl7pPr lvl="6" algn="ctr">
              <a:spcBef>
                <a:spcPts val="0"/>
              </a:spcBef>
              <a:spcAft>
                <a:spcPts val="0"/>
              </a:spcAft>
              <a:buClr>
                <a:schemeClr val="lt1"/>
              </a:buClr>
              <a:buSzPts val="6400"/>
              <a:buNone/>
              <a:defRPr sz="6400">
                <a:solidFill>
                  <a:schemeClr val="lt1"/>
                </a:solidFill>
              </a:defRPr>
            </a:lvl7pPr>
            <a:lvl8pPr lvl="7" algn="ctr">
              <a:spcBef>
                <a:spcPts val="0"/>
              </a:spcBef>
              <a:spcAft>
                <a:spcPts val="0"/>
              </a:spcAft>
              <a:buClr>
                <a:schemeClr val="lt1"/>
              </a:buClr>
              <a:buSzPts val="6400"/>
              <a:buNone/>
              <a:defRPr sz="6400">
                <a:solidFill>
                  <a:schemeClr val="lt1"/>
                </a:solidFill>
              </a:defRPr>
            </a:lvl8pPr>
            <a:lvl9pPr lvl="8" algn="ctr">
              <a:spcBef>
                <a:spcPts val="0"/>
              </a:spcBef>
              <a:spcAft>
                <a:spcPts val="0"/>
              </a:spcAft>
              <a:buClr>
                <a:schemeClr val="lt1"/>
              </a:buClr>
              <a:buSzPts val="6400"/>
              <a:buNone/>
              <a:defRPr sz="6400">
                <a:solidFill>
                  <a:schemeClr val="lt1"/>
                </a:solidFill>
              </a:defRPr>
            </a:lvl9pPr>
          </a:lstStyle>
          <a:p>
            <a:endParaRPr/>
          </a:p>
        </p:txBody>
      </p:sp>
      <p:sp>
        <p:nvSpPr>
          <p:cNvPr id="24" name="Google Shape;24;ga3c08e8cef_0_838"/>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cxnSp>
        <p:nvCxnSpPr>
          <p:cNvPr id="26" name="Google Shape;26;ga3c08e8cef_0_843"/>
          <p:cNvCxnSpPr/>
          <p:nvPr/>
        </p:nvCxnSpPr>
        <p:spPr>
          <a:xfrm>
            <a:off x="3303633"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7" name="Google Shape;27;ga3c08e8cef_0_843"/>
          <p:cNvCxnSpPr/>
          <p:nvPr/>
        </p:nvCxnSpPr>
        <p:spPr>
          <a:xfrm>
            <a:off x="3303633"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8" name="Google Shape;28;ga3c08e8cef_0_843"/>
          <p:cNvCxnSpPr/>
          <p:nvPr/>
        </p:nvCxnSpPr>
        <p:spPr>
          <a:xfrm>
            <a:off x="566931" y="554200"/>
            <a:ext cx="244500" cy="0"/>
          </a:xfrm>
          <a:prstGeom prst="straightConnector1">
            <a:avLst/>
          </a:prstGeom>
          <a:noFill/>
          <a:ln w="19050" cap="flat" cmpd="sng">
            <a:solidFill>
              <a:schemeClr val="dk2"/>
            </a:solidFill>
            <a:prstDash val="solid"/>
            <a:round/>
            <a:headEnd type="none" w="sm" len="sm"/>
            <a:tailEnd type="none" w="sm" len="sm"/>
          </a:ln>
        </p:spPr>
      </p:cxnSp>
      <p:sp>
        <p:nvSpPr>
          <p:cNvPr id="29" name="Google Shape;29;ga3c08e8cef_0_843"/>
          <p:cNvSpPr txBox="1">
            <a:spLocks noGrp="1"/>
          </p:cNvSpPr>
          <p:nvPr>
            <p:ph type="title"/>
          </p:nvPr>
        </p:nvSpPr>
        <p:spPr>
          <a:xfrm>
            <a:off x="3200333" y="767933"/>
            <a:ext cx="8428800" cy="8472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0" name="Google Shape;30;ga3c08e8cef_0_843"/>
          <p:cNvSpPr txBox="1">
            <a:spLocks noGrp="1"/>
          </p:cNvSpPr>
          <p:nvPr>
            <p:ph type="body" idx="1"/>
          </p:nvPr>
        </p:nvSpPr>
        <p:spPr>
          <a:xfrm>
            <a:off x="3213483" y="2127701"/>
            <a:ext cx="8428800" cy="4003200"/>
          </a:xfrm>
          <a:prstGeom prst="rect">
            <a:avLst/>
          </a:prstGeom>
        </p:spPr>
        <p:txBody>
          <a:bodyPr spcFirstLastPara="1" wrap="square" lIns="121900" tIns="121900" rIns="121900" bIns="121900" anchor="t" anchorCtr="0">
            <a:noAutofit/>
          </a:bodyPr>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31" name="Google Shape;31;ga3c08e8cef_0_843"/>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cxnSp>
        <p:nvCxnSpPr>
          <p:cNvPr id="33" name="Google Shape;33;ga3c08e8cef_0_850"/>
          <p:cNvCxnSpPr/>
          <p:nvPr/>
        </p:nvCxnSpPr>
        <p:spPr>
          <a:xfrm>
            <a:off x="3303633"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4" name="Google Shape;34;ga3c08e8cef_0_850"/>
          <p:cNvCxnSpPr/>
          <p:nvPr/>
        </p:nvCxnSpPr>
        <p:spPr>
          <a:xfrm>
            <a:off x="3303633"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35" name="Google Shape;35;ga3c08e8cef_0_850"/>
          <p:cNvCxnSpPr/>
          <p:nvPr/>
        </p:nvCxnSpPr>
        <p:spPr>
          <a:xfrm>
            <a:off x="566931" y="554200"/>
            <a:ext cx="244500" cy="0"/>
          </a:xfrm>
          <a:prstGeom prst="straightConnector1">
            <a:avLst/>
          </a:prstGeom>
          <a:noFill/>
          <a:ln w="19050" cap="flat" cmpd="sng">
            <a:solidFill>
              <a:schemeClr val="dk2"/>
            </a:solidFill>
            <a:prstDash val="solid"/>
            <a:round/>
            <a:headEnd type="none" w="sm" len="sm"/>
            <a:tailEnd type="none" w="sm" len="sm"/>
          </a:ln>
        </p:spPr>
      </p:cxnSp>
      <p:sp>
        <p:nvSpPr>
          <p:cNvPr id="36" name="Google Shape;36;ga3c08e8cef_0_850"/>
          <p:cNvSpPr txBox="1">
            <a:spLocks noGrp="1"/>
          </p:cNvSpPr>
          <p:nvPr>
            <p:ph type="title"/>
          </p:nvPr>
        </p:nvSpPr>
        <p:spPr>
          <a:xfrm>
            <a:off x="3200333" y="767933"/>
            <a:ext cx="8428800" cy="8472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7" name="Google Shape;37;ga3c08e8cef_0_850"/>
          <p:cNvSpPr txBox="1">
            <a:spLocks noGrp="1"/>
          </p:cNvSpPr>
          <p:nvPr>
            <p:ph type="body" idx="1"/>
          </p:nvPr>
        </p:nvSpPr>
        <p:spPr>
          <a:xfrm>
            <a:off x="3200403" y="2136900"/>
            <a:ext cx="4095300" cy="4003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8" name="Google Shape;38;ga3c08e8cef_0_850"/>
          <p:cNvSpPr txBox="1">
            <a:spLocks noGrp="1"/>
          </p:cNvSpPr>
          <p:nvPr>
            <p:ph type="body" idx="2"/>
          </p:nvPr>
        </p:nvSpPr>
        <p:spPr>
          <a:xfrm>
            <a:off x="7534096" y="2136900"/>
            <a:ext cx="4095300" cy="4003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9" name="Google Shape;39;ga3c08e8cef_0_850"/>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a3c08e8cef_0_858"/>
          <p:cNvSpPr txBox="1">
            <a:spLocks noGrp="1"/>
          </p:cNvSpPr>
          <p:nvPr>
            <p:ph type="title"/>
          </p:nvPr>
        </p:nvSpPr>
        <p:spPr>
          <a:xfrm>
            <a:off x="404400" y="548767"/>
            <a:ext cx="11360700" cy="8529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42" name="Google Shape;42;ga3c08e8cef_0_858"/>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cxnSp>
        <p:nvCxnSpPr>
          <p:cNvPr id="44" name="Google Shape;44;ga3c08e8cef_0_861"/>
          <p:cNvCxnSpPr/>
          <p:nvPr/>
        </p:nvCxnSpPr>
        <p:spPr>
          <a:xfrm>
            <a:off x="566931" y="554200"/>
            <a:ext cx="244500" cy="0"/>
          </a:xfrm>
          <a:prstGeom prst="straightConnector1">
            <a:avLst/>
          </a:prstGeom>
          <a:noFill/>
          <a:ln w="19050" cap="flat" cmpd="sng">
            <a:solidFill>
              <a:schemeClr val="dk2"/>
            </a:solidFill>
            <a:prstDash val="solid"/>
            <a:round/>
            <a:headEnd type="none" w="sm" len="sm"/>
            <a:tailEnd type="none" w="sm" len="sm"/>
          </a:ln>
        </p:spPr>
      </p:cxnSp>
      <p:sp>
        <p:nvSpPr>
          <p:cNvPr id="45" name="Google Shape;45;ga3c08e8cef_0_861"/>
          <p:cNvSpPr txBox="1">
            <a:spLocks noGrp="1"/>
          </p:cNvSpPr>
          <p:nvPr>
            <p:ph type="title"/>
          </p:nvPr>
        </p:nvSpPr>
        <p:spPr>
          <a:xfrm>
            <a:off x="426000" y="1248800"/>
            <a:ext cx="3744000" cy="1007700"/>
          </a:xfrm>
          <a:prstGeom prst="rect">
            <a:avLst/>
          </a:prstGeom>
        </p:spPr>
        <p:txBody>
          <a:bodyPr spcFirstLastPara="1" wrap="square" lIns="121900" tIns="121900" rIns="121900" bIns="121900" anchor="b"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46" name="Google Shape;46;ga3c08e8cef_0_861"/>
          <p:cNvSpPr txBox="1">
            <a:spLocks noGrp="1"/>
          </p:cNvSpPr>
          <p:nvPr>
            <p:ph type="body" idx="1"/>
          </p:nvPr>
        </p:nvSpPr>
        <p:spPr>
          <a:xfrm>
            <a:off x="426000" y="2462405"/>
            <a:ext cx="3744000" cy="37416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47" name="Google Shape;47;ga3c08e8cef_0_861"/>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cxnSp>
        <p:nvCxnSpPr>
          <p:cNvPr id="49" name="Google Shape;49;ga3c08e8cef_0_866"/>
          <p:cNvCxnSpPr/>
          <p:nvPr/>
        </p:nvCxnSpPr>
        <p:spPr>
          <a:xfrm>
            <a:off x="566931" y="554200"/>
            <a:ext cx="244500" cy="0"/>
          </a:xfrm>
          <a:prstGeom prst="straightConnector1">
            <a:avLst/>
          </a:prstGeom>
          <a:noFill/>
          <a:ln w="19050" cap="flat" cmpd="sng">
            <a:solidFill>
              <a:schemeClr val="lt1"/>
            </a:solidFill>
            <a:prstDash val="solid"/>
            <a:round/>
            <a:headEnd type="none" w="sm" len="sm"/>
            <a:tailEnd type="none" w="sm" len="sm"/>
          </a:ln>
        </p:spPr>
      </p:cxnSp>
      <p:sp>
        <p:nvSpPr>
          <p:cNvPr id="50" name="Google Shape;50;ga3c08e8cef_0_866"/>
          <p:cNvSpPr txBox="1">
            <a:spLocks noGrp="1"/>
          </p:cNvSpPr>
          <p:nvPr>
            <p:ph type="title"/>
          </p:nvPr>
        </p:nvSpPr>
        <p:spPr>
          <a:xfrm>
            <a:off x="377471" y="949521"/>
            <a:ext cx="8325600" cy="51141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Clr>
                <a:schemeClr val="lt1"/>
              </a:buClr>
              <a:buSzPts val="6400"/>
              <a:buNone/>
              <a:defRPr sz="6400">
                <a:solidFill>
                  <a:schemeClr val="lt1"/>
                </a:solidFill>
              </a:defRPr>
            </a:lvl2pPr>
            <a:lvl3pPr lvl="2">
              <a:spcBef>
                <a:spcPts val="0"/>
              </a:spcBef>
              <a:spcAft>
                <a:spcPts val="0"/>
              </a:spcAft>
              <a:buClr>
                <a:schemeClr val="lt1"/>
              </a:buClr>
              <a:buSzPts val="6400"/>
              <a:buNone/>
              <a:defRPr sz="6400">
                <a:solidFill>
                  <a:schemeClr val="lt1"/>
                </a:solidFill>
              </a:defRPr>
            </a:lvl3pPr>
            <a:lvl4pPr lvl="3">
              <a:spcBef>
                <a:spcPts val="0"/>
              </a:spcBef>
              <a:spcAft>
                <a:spcPts val="0"/>
              </a:spcAft>
              <a:buClr>
                <a:schemeClr val="lt1"/>
              </a:buClr>
              <a:buSzPts val="6400"/>
              <a:buNone/>
              <a:defRPr sz="6400">
                <a:solidFill>
                  <a:schemeClr val="lt1"/>
                </a:solidFill>
              </a:defRPr>
            </a:lvl4pPr>
            <a:lvl5pPr lvl="4">
              <a:spcBef>
                <a:spcPts val="0"/>
              </a:spcBef>
              <a:spcAft>
                <a:spcPts val="0"/>
              </a:spcAft>
              <a:buClr>
                <a:schemeClr val="lt1"/>
              </a:buClr>
              <a:buSzPts val="6400"/>
              <a:buNone/>
              <a:defRPr sz="6400">
                <a:solidFill>
                  <a:schemeClr val="lt1"/>
                </a:solidFill>
              </a:defRPr>
            </a:lvl5pPr>
            <a:lvl6pPr lvl="5">
              <a:spcBef>
                <a:spcPts val="0"/>
              </a:spcBef>
              <a:spcAft>
                <a:spcPts val="0"/>
              </a:spcAft>
              <a:buClr>
                <a:schemeClr val="lt1"/>
              </a:buClr>
              <a:buSzPts val="6400"/>
              <a:buNone/>
              <a:defRPr sz="6400">
                <a:solidFill>
                  <a:schemeClr val="lt1"/>
                </a:solidFill>
              </a:defRPr>
            </a:lvl6pPr>
            <a:lvl7pPr lvl="6">
              <a:spcBef>
                <a:spcPts val="0"/>
              </a:spcBef>
              <a:spcAft>
                <a:spcPts val="0"/>
              </a:spcAft>
              <a:buClr>
                <a:schemeClr val="lt1"/>
              </a:buClr>
              <a:buSzPts val="6400"/>
              <a:buNone/>
              <a:defRPr sz="6400">
                <a:solidFill>
                  <a:schemeClr val="lt1"/>
                </a:solidFill>
              </a:defRPr>
            </a:lvl7pPr>
            <a:lvl8pPr lvl="7">
              <a:spcBef>
                <a:spcPts val="0"/>
              </a:spcBef>
              <a:spcAft>
                <a:spcPts val="0"/>
              </a:spcAft>
              <a:buClr>
                <a:schemeClr val="lt1"/>
              </a:buClr>
              <a:buSzPts val="6400"/>
              <a:buNone/>
              <a:defRPr sz="6400">
                <a:solidFill>
                  <a:schemeClr val="lt1"/>
                </a:solidFill>
              </a:defRPr>
            </a:lvl8pPr>
            <a:lvl9pPr lvl="8">
              <a:spcBef>
                <a:spcPts val="0"/>
              </a:spcBef>
              <a:spcAft>
                <a:spcPts val="0"/>
              </a:spcAft>
              <a:buClr>
                <a:schemeClr val="lt1"/>
              </a:buClr>
              <a:buSzPts val="6400"/>
              <a:buNone/>
              <a:defRPr sz="6400">
                <a:solidFill>
                  <a:schemeClr val="lt1"/>
                </a:solidFill>
              </a:defRPr>
            </a:lvl9pPr>
          </a:lstStyle>
          <a:p>
            <a:endParaRPr/>
          </a:p>
        </p:txBody>
      </p:sp>
      <p:sp>
        <p:nvSpPr>
          <p:cNvPr id="51" name="Google Shape;51;ga3c08e8cef_0_866"/>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ga3c08e8cef_0_870"/>
          <p:cNvSpPr/>
          <p:nvPr/>
        </p:nvSpPr>
        <p:spPr>
          <a:xfrm>
            <a:off x="6096000" y="167"/>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54" name="Google Shape;54;ga3c08e8cef_0_870"/>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55" name="Google Shape;55;ga3c08e8cef_0_870"/>
          <p:cNvSpPr txBox="1">
            <a:spLocks noGrp="1"/>
          </p:cNvSpPr>
          <p:nvPr>
            <p:ph type="title"/>
          </p:nvPr>
        </p:nvSpPr>
        <p:spPr>
          <a:xfrm>
            <a:off x="354000" y="1863133"/>
            <a:ext cx="5393700" cy="1757700"/>
          </a:xfrm>
          <a:prstGeom prst="rect">
            <a:avLst/>
          </a:prstGeom>
        </p:spPr>
        <p:txBody>
          <a:bodyPr spcFirstLastPara="1" wrap="square" lIns="121900" tIns="121900" rIns="121900" bIns="121900" anchor="b" anchorCtr="0">
            <a:noAutofit/>
          </a:bodyPr>
          <a:lstStyle>
            <a:lvl1pPr lvl="0" algn="ctr">
              <a:spcBef>
                <a:spcPts val="0"/>
              </a:spcBef>
              <a:spcAft>
                <a:spcPts val="0"/>
              </a:spcAft>
              <a:buClr>
                <a:schemeClr val="dk1"/>
              </a:buClr>
              <a:buSzPts val="4800"/>
              <a:buNone/>
              <a:defRPr sz="4800">
                <a:solidFill>
                  <a:schemeClr val="dk1"/>
                </a:solidFill>
              </a:defRPr>
            </a:lvl1pPr>
            <a:lvl2pPr lvl="1" algn="ctr">
              <a:spcBef>
                <a:spcPts val="0"/>
              </a:spcBef>
              <a:spcAft>
                <a:spcPts val="0"/>
              </a:spcAft>
              <a:buClr>
                <a:schemeClr val="dk1"/>
              </a:buClr>
              <a:buSzPts val="4800"/>
              <a:buNone/>
              <a:defRPr sz="4800">
                <a:solidFill>
                  <a:schemeClr val="dk1"/>
                </a:solidFill>
              </a:defRPr>
            </a:lvl2pPr>
            <a:lvl3pPr lvl="2" algn="ctr">
              <a:spcBef>
                <a:spcPts val="0"/>
              </a:spcBef>
              <a:spcAft>
                <a:spcPts val="0"/>
              </a:spcAft>
              <a:buClr>
                <a:schemeClr val="dk1"/>
              </a:buClr>
              <a:buSzPts val="4800"/>
              <a:buNone/>
              <a:defRPr sz="4800">
                <a:solidFill>
                  <a:schemeClr val="dk1"/>
                </a:solidFill>
              </a:defRPr>
            </a:lvl3pPr>
            <a:lvl4pPr lvl="3" algn="ctr">
              <a:spcBef>
                <a:spcPts val="0"/>
              </a:spcBef>
              <a:spcAft>
                <a:spcPts val="0"/>
              </a:spcAft>
              <a:buClr>
                <a:schemeClr val="dk1"/>
              </a:buClr>
              <a:buSzPts val="4800"/>
              <a:buNone/>
              <a:defRPr sz="4800">
                <a:solidFill>
                  <a:schemeClr val="dk1"/>
                </a:solidFill>
              </a:defRPr>
            </a:lvl4pPr>
            <a:lvl5pPr lvl="4" algn="ctr">
              <a:spcBef>
                <a:spcPts val="0"/>
              </a:spcBef>
              <a:spcAft>
                <a:spcPts val="0"/>
              </a:spcAft>
              <a:buClr>
                <a:schemeClr val="dk1"/>
              </a:buClr>
              <a:buSzPts val="4800"/>
              <a:buNone/>
              <a:defRPr sz="4800">
                <a:solidFill>
                  <a:schemeClr val="dk1"/>
                </a:solidFill>
              </a:defRPr>
            </a:lvl5pPr>
            <a:lvl6pPr lvl="5" algn="ctr">
              <a:spcBef>
                <a:spcPts val="0"/>
              </a:spcBef>
              <a:spcAft>
                <a:spcPts val="0"/>
              </a:spcAft>
              <a:buClr>
                <a:schemeClr val="dk1"/>
              </a:buClr>
              <a:buSzPts val="4800"/>
              <a:buNone/>
              <a:defRPr sz="4800">
                <a:solidFill>
                  <a:schemeClr val="dk1"/>
                </a:solidFill>
              </a:defRPr>
            </a:lvl6pPr>
            <a:lvl7pPr lvl="6" algn="ctr">
              <a:spcBef>
                <a:spcPts val="0"/>
              </a:spcBef>
              <a:spcAft>
                <a:spcPts val="0"/>
              </a:spcAft>
              <a:buClr>
                <a:schemeClr val="dk1"/>
              </a:buClr>
              <a:buSzPts val="4800"/>
              <a:buNone/>
              <a:defRPr sz="4800">
                <a:solidFill>
                  <a:schemeClr val="dk1"/>
                </a:solidFill>
              </a:defRPr>
            </a:lvl7pPr>
            <a:lvl8pPr lvl="7" algn="ctr">
              <a:spcBef>
                <a:spcPts val="0"/>
              </a:spcBef>
              <a:spcAft>
                <a:spcPts val="0"/>
              </a:spcAft>
              <a:buClr>
                <a:schemeClr val="dk1"/>
              </a:buClr>
              <a:buSzPts val="4800"/>
              <a:buNone/>
              <a:defRPr sz="4800">
                <a:solidFill>
                  <a:schemeClr val="dk1"/>
                </a:solidFill>
              </a:defRPr>
            </a:lvl8pPr>
            <a:lvl9pPr lvl="8" algn="ctr">
              <a:spcBef>
                <a:spcPts val="0"/>
              </a:spcBef>
              <a:spcAft>
                <a:spcPts val="0"/>
              </a:spcAft>
              <a:buClr>
                <a:schemeClr val="dk1"/>
              </a:buClr>
              <a:buSzPts val="4800"/>
              <a:buNone/>
              <a:defRPr sz="4800">
                <a:solidFill>
                  <a:schemeClr val="dk1"/>
                </a:solidFill>
              </a:defRPr>
            </a:lvl9pPr>
          </a:lstStyle>
          <a:p>
            <a:endParaRPr/>
          </a:p>
        </p:txBody>
      </p:sp>
      <p:sp>
        <p:nvSpPr>
          <p:cNvPr id="56" name="Google Shape;56;ga3c08e8cef_0_870"/>
          <p:cNvSpPr txBox="1">
            <a:spLocks noGrp="1"/>
          </p:cNvSpPr>
          <p:nvPr>
            <p:ph type="subTitle" idx="1"/>
          </p:nvPr>
        </p:nvSpPr>
        <p:spPr>
          <a:xfrm>
            <a:off x="354000" y="3647161"/>
            <a:ext cx="5393700" cy="17940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ga3c08e8cef_0_870"/>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lvl1pPr marL="457200" lvl="0" indent="-381000">
              <a:spcBef>
                <a:spcPts val="0"/>
              </a:spcBef>
              <a:spcAft>
                <a:spcPts val="0"/>
              </a:spcAft>
              <a:buClr>
                <a:schemeClr val="lt1"/>
              </a:buClr>
              <a:buSzPts val="2400"/>
              <a:buChar char="●"/>
              <a:defRPr>
                <a:solidFill>
                  <a:schemeClr val="lt1"/>
                </a:solidFill>
              </a:defRPr>
            </a:lvl1pPr>
            <a:lvl2pPr marL="914400" lvl="1" indent="-349250">
              <a:spcBef>
                <a:spcPts val="2100"/>
              </a:spcBef>
              <a:spcAft>
                <a:spcPts val="0"/>
              </a:spcAft>
              <a:buClr>
                <a:schemeClr val="lt1"/>
              </a:buClr>
              <a:buSzPts val="1900"/>
              <a:buChar char="○"/>
              <a:defRPr>
                <a:solidFill>
                  <a:schemeClr val="lt1"/>
                </a:solidFill>
              </a:defRPr>
            </a:lvl2pPr>
            <a:lvl3pPr marL="1371600" lvl="2" indent="-349250">
              <a:spcBef>
                <a:spcPts val="2100"/>
              </a:spcBef>
              <a:spcAft>
                <a:spcPts val="0"/>
              </a:spcAft>
              <a:buClr>
                <a:schemeClr val="lt1"/>
              </a:buClr>
              <a:buSzPts val="1900"/>
              <a:buChar char="■"/>
              <a:defRPr>
                <a:solidFill>
                  <a:schemeClr val="lt1"/>
                </a:solidFill>
              </a:defRPr>
            </a:lvl3pPr>
            <a:lvl4pPr marL="1828800" lvl="3" indent="-349250">
              <a:spcBef>
                <a:spcPts val="2100"/>
              </a:spcBef>
              <a:spcAft>
                <a:spcPts val="0"/>
              </a:spcAft>
              <a:buClr>
                <a:schemeClr val="lt1"/>
              </a:buClr>
              <a:buSzPts val="1900"/>
              <a:buChar char="●"/>
              <a:defRPr>
                <a:solidFill>
                  <a:schemeClr val="lt1"/>
                </a:solidFill>
              </a:defRPr>
            </a:lvl4pPr>
            <a:lvl5pPr marL="2286000" lvl="4" indent="-349250">
              <a:spcBef>
                <a:spcPts val="2100"/>
              </a:spcBef>
              <a:spcAft>
                <a:spcPts val="0"/>
              </a:spcAft>
              <a:buClr>
                <a:schemeClr val="lt1"/>
              </a:buClr>
              <a:buSzPts val="1900"/>
              <a:buChar char="○"/>
              <a:defRPr>
                <a:solidFill>
                  <a:schemeClr val="lt1"/>
                </a:solidFill>
              </a:defRPr>
            </a:lvl5pPr>
            <a:lvl6pPr marL="2743200" lvl="5" indent="-349250">
              <a:spcBef>
                <a:spcPts val="2100"/>
              </a:spcBef>
              <a:spcAft>
                <a:spcPts val="0"/>
              </a:spcAft>
              <a:buClr>
                <a:schemeClr val="lt1"/>
              </a:buClr>
              <a:buSzPts val="1900"/>
              <a:buChar char="■"/>
              <a:defRPr>
                <a:solidFill>
                  <a:schemeClr val="lt1"/>
                </a:solidFill>
              </a:defRPr>
            </a:lvl6pPr>
            <a:lvl7pPr marL="3200400" lvl="6" indent="-349250">
              <a:spcBef>
                <a:spcPts val="2100"/>
              </a:spcBef>
              <a:spcAft>
                <a:spcPts val="0"/>
              </a:spcAft>
              <a:buClr>
                <a:schemeClr val="lt1"/>
              </a:buClr>
              <a:buSzPts val="1900"/>
              <a:buChar char="●"/>
              <a:defRPr>
                <a:solidFill>
                  <a:schemeClr val="lt1"/>
                </a:solidFill>
              </a:defRPr>
            </a:lvl7pPr>
            <a:lvl8pPr marL="3657600" lvl="7" indent="-349250">
              <a:spcBef>
                <a:spcPts val="2100"/>
              </a:spcBef>
              <a:spcAft>
                <a:spcPts val="0"/>
              </a:spcAft>
              <a:buClr>
                <a:schemeClr val="lt1"/>
              </a:buClr>
              <a:buSzPts val="1900"/>
              <a:buChar char="○"/>
              <a:defRPr>
                <a:solidFill>
                  <a:schemeClr val="lt1"/>
                </a:solidFill>
              </a:defRPr>
            </a:lvl8pPr>
            <a:lvl9pPr marL="4114800" lvl="8" indent="-349250">
              <a:spcBef>
                <a:spcPts val="2100"/>
              </a:spcBef>
              <a:spcAft>
                <a:spcPts val="2100"/>
              </a:spcAft>
              <a:buClr>
                <a:schemeClr val="lt1"/>
              </a:buClr>
              <a:buSzPts val="1900"/>
              <a:buChar char="■"/>
              <a:defRPr>
                <a:solidFill>
                  <a:schemeClr val="lt1"/>
                </a:solidFill>
              </a:defRPr>
            </a:lvl9pPr>
          </a:lstStyle>
          <a:p>
            <a:endParaRPr/>
          </a:p>
        </p:txBody>
      </p:sp>
      <p:sp>
        <p:nvSpPr>
          <p:cNvPr id="58" name="Google Shape;58;ga3c08e8cef_0_870"/>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cxnSp>
        <p:nvCxnSpPr>
          <p:cNvPr id="60" name="Google Shape;60;ga3c08e8cef_0_877"/>
          <p:cNvCxnSpPr/>
          <p:nvPr/>
        </p:nvCxnSpPr>
        <p:spPr>
          <a:xfrm>
            <a:off x="566934" y="6320000"/>
            <a:ext cx="11062500" cy="0"/>
          </a:xfrm>
          <a:prstGeom prst="straightConnector1">
            <a:avLst/>
          </a:prstGeom>
          <a:noFill/>
          <a:ln w="19050" cap="flat" cmpd="sng">
            <a:solidFill>
              <a:schemeClr val="dk2"/>
            </a:solidFill>
            <a:prstDash val="solid"/>
            <a:round/>
            <a:headEnd type="none" w="sm" len="sm"/>
            <a:tailEnd type="none" w="sm" len="sm"/>
          </a:ln>
        </p:spPr>
      </p:cxnSp>
      <p:cxnSp>
        <p:nvCxnSpPr>
          <p:cNvPr id="61" name="Google Shape;61;ga3c08e8cef_0_877"/>
          <p:cNvCxnSpPr/>
          <p:nvPr/>
        </p:nvCxnSpPr>
        <p:spPr>
          <a:xfrm>
            <a:off x="566931" y="554200"/>
            <a:ext cx="244500" cy="0"/>
          </a:xfrm>
          <a:prstGeom prst="straightConnector1">
            <a:avLst/>
          </a:prstGeom>
          <a:noFill/>
          <a:ln w="19050" cap="flat" cmpd="sng">
            <a:solidFill>
              <a:schemeClr val="dk2"/>
            </a:solidFill>
            <a:prstDash val="solid"/>
            <a:round/>
            <a:headEnd type="none" w="sm" len="sm"/>
            <a:tailEnd type="none" w="sm" len="sm"/>
          </a:ln>
        </p:spPr>
      </p:cxnSp>
      <p:sp>
        <p:nvSpPr>
          <p:cNvPr id="62" name="Google Shape;62;ga3c08e8cef_0_877"/>
          <p:cNvSpPr txBox="1">
            <a:spLocks noGrp="1"/>
          </p:cNvSpPr>
          <p:nvPr>
            <p:ph type="body" idx="1"/>
          </p:nvPr>
        </p:nvSpPr>
        <p:spPr>
          <a:xfrm>
            <a:off x="437356" y="5634700"/>
            <a:ext cx="11184900" cy="524700"/>
          </a:xfrm>
          <a:prstGeom prst="rect">
            <a:avLst/>
          </a:prstGeom>
        </p:spPr>
        <p:txBody>
          <a:bodyPr spcFirstLastPara="1" wrap="square" lIns="121900" tIns="121900" rIns="121900" bIns="121900" anchor="ctr" anchorCtr="0">
            <a:noAutofit/>
          </a:bodyPr>
          <a:lstStyle>
            <a:lvl1pPr marL="457200" lvl="0" indent="-228600">
              <a:lnSpc>
                <a:spcPct val="100000"/>
              </a:lnSpc>
              <a:spcBef>
                <a:spcPts val="0"/>
              </a:spcBef>
              <a:spcAft>
                <a:spcPts val="0"/>
              </a:spcAft>
              <a:buSzPts val="2400"/>
              <a:buNone/>
              <a:defRPr/>
            </a:lvl1pPr>
          </a:lstStyle>
          <a:p>
            <a:endParaRPr/>
          </a:p>
        </p:txBody>
      </p:sp>
      <p:sp>
        <p:nvSpPr>
          <p:cNvPr id="63" name="Google Shape;63;ga3c08e8cef_0_877"/>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ga3c08e8cef_0_827"/>
          <p:cNvSpPr txBox="1">
            <a:spLocks noGrp="1"/>
          </p:cNvSpPr>
          <p:nvPr>
            <p:ph type="title"/>
          </p:nvPr>
        </p:nvSpPr>
        <p:spPr>
          <a:xfrm>
            <a:off x="3200333" y="767933"/>
            <a:ext cx="8428800" cy="8472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1pPr>
            <a:lvl2pPr lvl="1">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2pPr>
            <a:lvl3pPr lvl="2">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3pPr>
            <a:lvl4pPr lvl="3">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4pPr>
            <a:lvl5pPr lvl="4">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5pPr>
            <a:lvl6pPr lvl="5">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6pPr>
            <a:lvl7pPr lvl="6">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7pPr>
            <a:lvl8pPr lvl="7">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8pPr>
            <a:lvl9pPr lvl="8">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9pPr>
          </a:lstStyle>
          <a:p>
            <a:endParaRPr/>
          </a:p>
        </p:txBody>
      </p:sp>
      <p:sp>
        <p:nvSpPr>
          <p:cNvPr id="11" name="Google Shape;11;ga3c08e8cef_0_827"/>
          <p:cNvSpPr txBox="1">
            <a:spLocks noGrp="1"/>
          </p:cNvSpPr>
          <p:nvPr>
            <p:ph type="body" idx="1"/>
          </p:nvPr>
        </p:nvSpPr>
        <p:spPr>
          <a:xfrm>
            <a:off x="3213483" y="2127701"/>
            <a:ext cx="8428800" cy="4003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Lato"/>
              <a:buChar char="●"/>
              <a:defRPr sz="2400">
                <a:solidFill>
                  <a:schemeClr val="dk2"/>
                </a:solidFill>
                <a:latin typeface="Lato"/>
                <a:ea typeface="Lato"/>
                <a:cs typeface="Lato"/>
                <a:sym typeface="Lato"/>
              </a:defRPr>
            </a:lvl1pPr>
            <a:lvl2pPr marL="914400" lvl="1" indent="-34925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2pPr>
            <a:lvl3pPr marL="1371600" lvl="2" indent="-34925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3pPr>
            <a:lvl4pPr marL="1828800" lvl="3" indent="-34925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4pPr>
            <a:lvl5pPr marL="2286000" lvl="4" indent="-34925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5pPr>
            <a:lvl6pPr marL="2743200" lvl="5" indent="-34925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6pPr>
            <a:lvl7pPr marL="3200400" lvl="6" indent="-34925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7pPr>
            <a:lvl8pPr marL="3657600" lvl="7" indent="-349250">
              <a:lnSpc>
                <a:spcPct val="115000"/>
              </a:lnSpc>
              <a:spcBef>
                <a:spcPts val="2100"/>
              </a:spcBef>
              <a:spcAft>
                <a:spcPts val="0"/>
              </a:spcAft>
              <a:buClr>
                <a:schemeClr val="dk2"/>
              </a:buClr>
              <a:buSzPts val="1900"/>
              <a:buFont typeface="Lato"/>
              <a:buChar char="○"/>
              <a:defRPr sz="1900">
                <a:solidFill>
                  <a:schemeClr val="dk2"/>
                </a:solidFill>
                <a:latin typeface="Lato"/>
                <a:ea typeface="Lato"/>
                <a:cs typeface="Lato"/>
                <a:sym typeface="Lato"/>
              </a:defRPr>
            </a:lvl8pPr>
            <a:lvl9pPr marL="4114800" lvl="8" indent="-349250">
              <a:lnSpc>
                <a:spcPct val="115000"/>
              </a:lnSpc>
              <a:spcBef>
                <a:spcPts val="2100"/>
              </a:spcBef>
              <a:spcAft>
                <a:spcPts val="2100"/>
              </a:spcAft>
              <a:buClr>
                <a:schemeClr val="dk2"/>
              </a:buClr>
              <a:buSzPts val="1900"/>
              <a:buFont typeface="Lato"/>
              <a:buChar char="■"/>
              <a:defRPr sz="1900">
                <a:solidFill>
                  <a:schemeClr val="dk2"/>
                </a:solidFill>
                <a:latin typeface="Lato"/>
                <a:ea typeface="Lato"/>
                <a:cs typeface="Lato"/>
                <a:sym typeface="Lato"/>
              </a:defRPr>
            </a:lvl9pPr>
          </a:lstStyle>
          <a:p>
            <a:endParaRPr/>
          </a:p>
        </p:txBody>
      </p:sp>
      <p:sp>
        <p:nvSpPr>
          <p:cNvPr id="12" name="Google Shape;12;ga3c08e8cef_0_827"/>
          <p:cNvSpPr txBox="1">
            <a:spLocks noGrp="1"/>
          </p:cNvSpPr>
          <p:nvPr>
            <p:ph type="sldNum" idx="12"/>
          </p:nvPr>
        </p:nvSpPr>
        <p:spPr>
          <a:xfrm>
            <a:off x="11330666" y="6251679"/>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latin typeface="Lato"/>
                <a:ea typeface="Lato"/>
                <a:cs typeface="Lato"/>
                <a:sym typeface="Lato"/>
              </a:defRPr>
            </a:lvl1pPr>
            <a:lvl2pPr lvl="1" algn="r">
              <a:buNone/>
              <a:defRPr sz="1300">
                <a:solidFill>
                  <a:schemeClr val="dk2"/>
                </a:solidFill>
                <a:latin typeface="Lato"/>
                <a:ea typeface="Lato"/>
                <a:cs typeface="Lato"/>
                <a:sym typeface="Lato"/>
              </a:defRPr>
            </a:lvl2pPr>
            <a:lvl3pPr lvl="2" algn="r">
              <a:buNone/>
              <a:defRPr sz="1300">
                <a:solidFill>
                  <a:schemeClr val="dk2"/>
                </a:solidFill>
                <a:latin typeface="Lato"/>
                <a:ea typeface="Lato"/>
                <a:cs typeface="Lato"/>
                <a:sym typeface="Lato"/>
              </a:defRPr>
            </a:lvl3pPr>
            <a:lvl4pPr lvl="3" algn="r">
              <a:buNone/>
              <a:defRPr sz="1300">
                <a:solidFill>
                  <a:schemeClr val="dk2"/>
                </a:solidFill>
                <a:latin typeface="Lato"/>
                <a:ea typeface="Lato"/>
                <a:cs typeface="Lato"/>
                <a:sym typeface="Lato"/>
              </a:defRPr>
            </a:lvl4pPr>
            <a:lvl5pPr lvl="4" algn="r">
              <a:buNone/>
              <a:defRPr sz="1300">
                <a:solidFill>
                  <a:schemeClr val="dk2"/>
                </a:solidFill>
                <a:latin typeface="Lato"/>
                <a:ea typeface="Lato"/>
                <a:cs typeface="Lato"/>
                <a:sym typeface="Lato"/>
              </a:defRPr>
            </a:lvl5pPr>
            <a:lvl6pPr lvl="5" algn="r">
              <a:buNone/>
              <a:defRPr sz="1300">
                <a:solidFill>
                  <a:schemeClr val="dk2"/>
                </a:solidFill>
                <a:latin typeface="Lato"/>
                <a:ea typeface="Lato"/>
                <a:cs typeface="Lato"/>
                <a:sym typeface="Lato"/>
              </a:defRPr>
            </a:lvl6pPr>
            <a:lvl7pPr lvl="6" algn="r">
              <a:buNone/>
              <a:defRPr sz="1300">
                <a:solidFill>
                  <a:schemeClr val="dk2"/>
                </a:solidFill>
                <a:latin typeface="Lato"/>
                <a:ea typeface="Lato"/>
                <a:cs typeface="Lato"/>
                <a:sym typeface="Lato"/>
              </a:defRPr>
            </a:lvl7pPr>
            <a:lvl8pPr lvl="7" algn="r">
              <a:buNone/>
              <a:defRPr sz="1300">
                <a:solidFill>
                  <a:schemeClr val="dk2"/>
                </a:solidFill>
                <a:latin typeface="Lato"/>
                <a:ea typeface="Lato"/>
                <a:cs typeface="Lato"/>
                <a:sym typeface="Lato"/>
              </a:defRPr>
            </a:lvl8pPr>
            <a:lvl9pPr lvl="8" algn="r">
              <a:buNone/>
              <a:defRPr sz="13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1"/>
          <p:cNvGrpSpPr/>
          <p:nvPr/>
        </p:nvGrpSpPr>
        <p:grpSpPr>
          <a:xfrm>
            <a:off x="728188" y="1953828"/>
            <a:ext cx="5524500" cy="3070754"/>
            <a:chOff x="720" y="3506"/>
            <a:chExt cx="8700" cy="4150"/>
          </a:xfrm>
        </p:grpSpPr>
        <p:sp>
          <p:nvSpPr>
            <p:cNvPr id="126" name="Google Shape;126;p1"/>
            <p:cNvSpPr txBox="1"/>
            <p:nvPr/>
          </p:nvSpPr>
          <p:spPr>
            <a:xfrm>
              <a:off x="810" y="3506"/>
              <a:ext cx="6023" cy="1044"/>
            </a:xfrm>
            <a:prstGeom prst="rect">
              <a:avLst/>
            </a:prstGeom>
            <a:noFill/>
            <a:ln>
              <a:noFill/>
            </a:ln>
          </p:spPr>
          <p:txBody>
            <a:bodyPr spcFirstLastPara="1" wrap="square" lIns="0" tIns="0" rIns="0" bIns="0" anchor="t" anchorCtr="0">
              <a:noAutofit/>
            </a:bodyPr>
            <a:lstStyle/>
            <a:p>
              <a:pPr marL="0" marR="11430" lvl="0" indent="0" algn="l" rtl="0">
                <a:lnSpc>
                  <a:spcPct val="76000"/>
                </a:lnSpc>
                <a:spcBef>
                  <a:spcPts val="0"/>
                </a:spcBef>
                <a:spcAft>
                  <a:spcPts val="0"/>
                </a:spcAft>
                <a:buNone/>
              </a:pPr>
              <a:r>
                <a:rPr lang="en-US" sz="3600" b="1" i="0" u="none" strike="noStrike" cap="none" dirty="0">
                  <a:solidFill>
                    <a:schemeClr val="accent1"/>
                  </a:solidFill>
                  <a:latin typeface="Lato" panose="020F0502020204030203" pitchFamily="34" charset="0"/>
                  <a:ea typeface="Arial Narrow"/>
                  <a:cs typeface="Arial Narrow"/>
                  <a:sym typeface="Arial Narrow"/>
                </a:rPr>
                <a:t>IMHC</a:t>
              </a:r>
              <a:r>
                <a:rPr lang="en-US" sz="3600" b="0" i="0" u="none" strike="noStrike" cap="none" dirty="0">
                  <a:solidFill>
                    <a:schemeClr val="accent1"/>
                  </a:solidFill>
                  <a:latin typeface="Arial Narrow"/>
                  <a:ea typeface="Arial Narrow"/>
                  <a:cs typeface="Arial Narrow"/>
                  <a:sym typeface="Arial Narrow"/>
                </a:rPr>
                <a:t> </a:t>
              </a:r>
              <a:endParaRPr sz="1100" b="0" i="0" u="none" strike="noStrike" cap="none" dirty="0">
                <a:solidFill>
                  <a:schemeClr val="accent1"/>
                </a:solidFill>
                <a:latin typeface="Avenir"/>
                <a:ea typeface="Avenir"/>
                <a:cs typeface="Avenir"/>
                <a:sym typeface="Avenir"/>
              </a:endParaRPr>
            </a:p>
          </p:txBody>
        </p:sp>
        <p:sp>
          <p:nvSpPr>
            <p:cNvPr id="127" name="Google Shape;127;p1"/>
            <p:cNvSpPr txBox="1"/>
            <p:nvPr/>
          </p:nvSpPr>
          <p:spPr>
            <a:xfrm>
              <a:off x="720" y="4148"/>
              <a:ext cx="8700" cy="1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6000" b="1" i="0" u="none" strike="noStrike" cap="none" dirty="0">
                  <a:solidFill>
                    <a:schemeClr val="dk1"/>
                  </a:solidFill>
                  <a:latin typeface="Raleway" panose="020B0604020202020204" charset="0"/>
                  <a:ea typeface="Avenir"/>
                  <a:cs typeface="Avenir"/>
                  <a:sym typeface="Avenir"/>
                </a:rPr>
                <a:t>Latino Health</a:t>
              </a:r>
              <a:endParaRPr sz="6000" b="0" i="0" u="none" strike="noStrike" cap="none" dirty="0">
                <a:solidFill>
                  <a:schemeClr val="dk1"/>
                </a:solidFill>
                <a:latin typeface="Raleway" panose="020B0604020202020204" charset="0"/>
                <a:ea typeface="Avenir"/>
                <a:cs typeface="Avenir"/>
                <a:sym typeface="Avenir"/>
              </a:endParaRPr>
            </a:p>
          </p:txBody>
        </p:sp>
        <p:sp>
          <p:nvSpPr>
            <p:cNvPr id="128" name="Google Shape;128;p1"/>
            <p:cNvSpPr txBox="1"/>
            <p:nvPr/>
          </p:nvSpPr>
          <p:spPr>
            <a:xfrm>
              <a:off x="720" y="5348"/>
              <a:ext cx="8565" cy="2308"/>
            </a:xfrm>
            <a:prstGeom prst="rect">
              <a:avLst/>
            </a:prstGeom>
            <a:noFill/>
            <a:ln>
              <a:noFill/>
            </a:ln>
          </p:spPr>
          <p:txBody>
            <a:bodyPr spcFirstLastPara="1" wrap="square" lIns="0" tIns="0" rIns="0" bIns="0" anchor="t" anchorCtr="0">
              <a:noAutofit/>
            </a:bodyPr>
            <a:lstStyle/>
            <a:p>
              <a:pPr marL="0" marR="0" lvl="0" indent="0" algn="l" rtl="0">
                <a:lnSpc>
                  <a:spcPct val="143000"/>
                </a:lnSpc>
                <a:spcBef>
                  <a:spcPts val="0"/>
                </a:spcBef>
                <a:spcAft>
                  <a:spcPts val="0"/>
                </a:spcAft>
                <a:buNone/>
              </a:pPr>
              <a:r>
                <a:rPr lang="en-US" sz="6000" b="1" i="0" u="none" strike="noStrike" cap="none" dirty="0">
                  <a:solidFill>
                    <a:schemeClr val="dk1"/>
                  </a:solidFill>
                  <a:latin typeface="Raleway" panose="020B0604020202020204" charset="0"/>
                  <a:ea typeface="Avenir"/>
                  <a:cs typeface="Avenir"/>
                  <a:sym typeface="Avenir"/>
                </a:rPr>
                <a:t>Study</a:t>
              </a:r>
              <a:endParaRPr sz="6000" b="1" i="0" u="none" strike="noStrike" cap="none" dirty="0">
                <a:solidFill>
                  <a:schemeClr val="dk1"/>
                </a:solidFill>
                <a:latin typeface="Raleway" panose="020B0604020202020204" charset="0"/>
                <a:ea typeface="Avenir"/>
                <a:cs typeface="Avenir"/>
                <a:sym typeface="Avenir"/>
              </a:endParaRPr>
            </a:p>
            <a:p>
              <a:pPr marL="0" marR="0" lvl="0" indent="0" algn="l" rtl="0">
                <a:lnSpc>
                  <a:spcPct val="113800"/>
                </a:lnSpc>
                <a:spcBef>
                  <a:spcPts val="0"/>
                </a:spcBef>
                <a:spcAft>
                  <a:spcPts val="0"/>
                </a:spcAft>
                <a:buNone/>
              </a:pPr>
              <a:r>
                <a:rPr lang="en-US" sz="2500" b="1" i="0" u="none" strike="noStrike" cap="none" dirty="0">
                  <a:solidFill>
                    <a:schemeClr val="dk2"/>
                  </a:solidFill>
                  <a:latin typeface="Lato" panose="020F0502020204030203" pitchFamily="34" charset="0"/>
                  <a:ea typeface="Arial Narrow"/>
                  <a:cs typeface="Arial Narrow"/>
                  <a:sym typeface="Arial Narrow"/>
                </a:rPr>
                <a:t>REPORT OF PRELIMINARY RESULTS</a:t>
              </a:r>
              <a:r>
                <a:rPr lang="en-US" sz="2500" b="1" i="0" u="none" strike="noStrike" cap="none" dirty="0">
                  <a:solidFill>
                    <a:srgbClr val="A2AD00"/>
                  </a:solidFill>
                  <a:latin typeface="Lato" panose="020F0502020204030203" pitchFamily="34" charset="0"/>
                  <a:ea typeface="Arial Narrow"/>
                  <a:cs typeface="Arial Narrow"/>
                  <a:sym typeface="Arial Narrow"/>
                </a:rPr>
                <a:t> </a:t>
              </a:r>
              <a:endParaRPr sz="1100" b="1" i="0" u="none" strike="noStrike" cap="none" dirty="0">
                <a:solidFill>
                  <a:srgbClr val="A2AD00"/>
                </a:solidFill>
                <a:latin typeface="Lato" panose="020F0502020204030203" pitchFamily="34" charset="0"/>
                <a:ea typeface="Avenir"/>
                <a:cs typeface="Avenir"/>
                <a:sym typeface="Avenir"/>
              </a:endParaRPr>
            </a:p>
          </p:txBody>
        </p:sp>
      </p:grpSp>
      <p:sp>
        <p:nvSpPr>
          <p:cNvPr id="129" name="Google Shape;129;p1"/>
          <p:cNvSpPr txBox="1"/>
          <p:nvPr/>
        </p:nvSpPr>
        <p:spPr>
          <a:xfrm>
            <a:off x="352697" y="6100354"/>
            <a:ext cx="11273246"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Lato" panose="020F0502020204030203" pitchFamily="34" charset="0"/>
                <a:sym typeface="Arial"/>
              </a:rPr>
              <a:t>~Submitted by the Purdue Center for Regional Development</a:t>
            </a:r>
            <a:endParaRPr b="1" dirty="0">
              <a:latin typeface="Lato" panose="020F0502020204030203" pitchFamily="34" charset="0"/>
            </a:endParaRPr>
          </a:p>
          <a:p>
            <a:pPr marL="0" marR="0" lvl="0" indent="0" algn="l" rtl="0">
              <a:spcBef>
                <a:spcPts val="0"/>
              </a:spcBef>
              <a:spcAft>
                <a:spcPts val="0"/>
              </a:spcAft>
              <a:buNone/>
            </a:pPr>
            <a:r>
              <a:rPr lang="en-US" sz="1600" b="1" i="1" dirty="0">
                <a:solidFill>
                  <a:schemeClr val="dk1"/>
                </a:solidFill>
                <a:latin typeface="Lato" panose="020F0502020204030203" pitchFamily="34" charset="0"/>
                <a:sym typeface="Arial"/>
              </a:rPr>
              <a:t>Melinda Grismer, Community Development Specialist</a:t>
            </a:r>
            <a:endParaRPr sz="1600" b="1" i="1" dirty="0">
              <a:solidFill>
                <a:schemeClr val="dk1"/>
              </a:solidFill>
              <a:latin typeface="Lato" panose="020F0502020204030203" pitchFamily="34" charset="0"/>
              <a:sym typeface="Arial"/>
            </a:endParaRPr>
          </a:p>
        </p:txBody>
      </p:sp>
      <p:pic>
        <p:nvPicPr>
          <p:cNvPr id="130" name="Google Shape;130;p1"/>
          <p:cNvPicPr preferRelativeResize="0"/>
          <p:nvPr/>
        </p:nvPicPr>
        <p:blipFill rotWithShape="1">
          <a:blip r:embed="rId3">
            <a:alphaModFix/>
          </a:blip>
          <a:srcRect/>
          <a:stretch/>
        </p:blipFill>
        <p:spPr>
          <a:xfrm>
            <a:off x="7423975" y="6058642"/>
            <a:ext cx="4325112" cy="463296"/>
          </a:xfrm>
          <a:prstGeom prst="rect">
            <a:avLst/>
          </a:prstGeom>
          <a:noFill/>
          <a:ln>
            <a:noFill/>
          </a:ln>
        </p:spPr>
      </p:pic>
      <p:pic>
        <p:nvPicPr>
          <p:cNvPr id="131" name="Google Shape;131;p1"/>
          <p:cNvPicPr preferRelativeResize="0">
            <a:picLocks noGrp="1"/>
          </p:cNvPicPr>
          <p:nvPr>
            <p:ph type="pic" idx="2"/>
          </p:nvPr>
        </p:nvPicPr>
        <p:blipFill rotWithShape="1">
          <a:blip r:embed="rId4">
            <a:alphaModFix/>
          </a:blip>
          <a:srcRect/>
          <a:stretch/>
        </p:blipFill>
        <p:spPr>
          <a:xfrm>
            <a:off x="6252688" y="1886529"/>
            <a:ext cx="5211000" cy="3474000"/>
          </a:xfrm>
          <a:prstGeom prst="rect">
            <a:avLst/>
          </a:prstGeom>
          <a:solidFill>
            <a:srgbClr val="AADCFF"/>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94"/>
        <p:cNvGrpSpPr/>
        <p:nvPr/>
      </p:nvGrpSpPr>
      <p:grpSpPr>
        <a:xfrm>
          <a:off x="0" y="0"/>
          <a:ext cx="0" cy="0"/>
          <a:chOff x="0" y="0"/>
          <a:chExt cx="0" cy="0"/>
        </a:xfrm>
      </p:grpSpPr>
      <p:sp>
        <p:nvSpPr>
          <p:cNvPr id="195" name="Google Shape;195;p10"/>
          <p:cNvSpPr txBox="1"/>
          <p:nvPr/>
        </p:nvSpPr>
        <p:spPr>
          <a:xfrm>
            <a:off x="1079863" y="662514"/>
            <a:ext cx="82296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Lato" panose="020F0502020204030203" pitchFamily="34" charset="0"/>
                <a:sym typeface="Arial"/>
              </a:rPr>
              <a:t>¿</a:t>
            </a:r>
            <a:r>
              <a:rPr lang="en-US" sz="4000" b="1" err="1">
                <a:solidFill>
                  <a:schemeClr val="dk1"/>
                </a:solidFill>
                <a:latin typeface="Lato" panose="020F0502020204030203" pitchFamily="34" charset="0"/>
                <a:sym typeface="Arial"/>
              </a:rPr>
              <a:t>Cuál</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es</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su</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estado</a:t>
            </a:r>
            <a:r>
              <a:rPr lang="en-US" sz="4000" b="1">
                <a:solidFill>
                  <a:schemeClr val="dk1"/>
                </a:solidFill>
                <a:latin typeface="Lato" panose="020F0502020204030203" pitchFamily="34" charset="0"/>
                <a:sym typeface="Arial"/>
              </a:rPr>
              <a:t> civil?</a:t>
            </a:r>
            <a:endParaRPr sz="4000" b="1">
              <a:latin typeface="Lato" panose="020F0502020204030203" pitchFamily="34" charset="0"/>
            </a:endParaRPr>
          </a:p>
        </p:txBody>
      </p:sp>
      <p:pic>
        <p:nvPicPr>
          <p:cNvPr id="196" name="Google Shape;196;p10"/>
          <p:cNvPicPr preferRelativeResize="0"/>
          <p:nvPr/>
        </p:nvPicPr>
        <p:blipFill rotWithShape="1">
          <a:blip r:embed="rId3">
            <a:alphaModFix/>
            <a:duotone>
              <a:schemeClr val="bg2">
                <a:shade val="45000"/>
                <a:satMod val="135000"/>
              </a:schemeClr>
              <a:prstClr val="white"/>
            </a:duotone>
          </a:blip>
          <a:srcRect/>
          <a:stretch/>
        </p:blipFill>
        <p:spPr>
          <a:xfrm>
            <a:off x="1194663" y="1526571"/>
            <a:ext cx="8000000" cy="50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200"/>
        <p:cNvGrpSpPr/>
        <p:nvPr/>
      </p:nvGrpSpPr>
      <p:grpSpPr>
        <a:xfrm>
          <a:off x="0" y="0"/>
          <a:ext cx="0" cy="0"/>
          <a:chOff x="0" y="0"/>
          <a:chExt cx="0" cy="0"/>
        </a:xfrm>
      </p:grpSpPr>
      <p:sp>
        <p:nvSpPr>
          <p:cNvPr id="201" name="Google Shape;201;p11"/>
          <p:cNvSpPr txBox="1"/>
          <p:nvPr/>
        </p:nvSpPr>
        <p:spPr>
          <a:xfrm>
            <a:off x="1079863" y="662514"/>
            <a:ext cx="8229600" cy="6582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Lato" panose="020F0502020204030203" pitchFamily="34" charset="0"/>
                <a:sym typeface="Arial"/>
              </a:rPr>
              <a:t>¿</a:t>
            </a:r>
            <a:r>
              <a:rPr lang="en-US" sz="4000" b="1" err="1">
                <a:solidFill>
                  <a:schemeClr val="dk1"/>
                </a:solidFill>
                <a:latin typeface="Lato" panose="020F0502020204030203" pitchFamily="34" charset="0"/>
                <a:sym typeface="Arial"/>
              </a:rPr>
              <a:t>Dónde</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nació</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Ud</a:t>
            </a:r>
            <a:r>
              <a:rPr lang="en-US" sz="4000" b="1">
                <a:solidFill>
                  <a:schemeClr val="dk1"/>
                </a:solidFill>
                <a:latin typeface="Lato" panose="020F0502020204030203" pitchFamily="34" charset="0"/>
                <a:sym typeface="Arial"/>
              </a:rPr>
              <a:t>.?</a:t>
            </a:r>
            <a:endParaRPr sz="4000" b="1">
              <a:latin typeface="Lato" panose="020F0502020204030203" pitchFamily="34" charset="0"/>
            </a:endParaRPr>
          </a:p>
        </p:txBody>
      </p:sp>
      <p:pic>
        <p:nvPicPr>
          <p:cNvPr id="202" name="Google Shape;202;p11"/>
          <p:cNvPicPr preferRelativeResize="0"/>
          <p:nvPr/>
        </p:nvPicPr>
        <p:blipFill rotWithShape="1">
          <a:blip r:embed="rId3">
            <a:alphaModFix/>
            <a:duotone>
              <a:schemeClr val="bg2">
                <a:shade val="45000"/>
                <a:satMod val="135000"/>
              </a:schemeClr>
              <a:prstClr val="white"/>
            </a:duotone>
          </a:blip>
          <a:srcRect/>
          <a:stretch/>
        </p:blipFill>
        <p:spPr>
          <a:xfrm>
            <a:off x="1071785" y="1559688"/>
            <a:ext cx="8237678" cy="51485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06"/>
        <p:cNvGrpSpPr/>
        <p:nvPr/>
      </p:nvGrpSpPr>
      <p:grpSpPr>
        <a:xfrm>
          <a:off x="0" y="0"/>
          <a:ext cx="0" cy="0"/>
          <a:chOff x="0" y="0"/>
          <a:chExt cx="0" cy="0"/>
        </a:xfrm>
      </p:grpSpPr>
      <p:sp>
        <p:nvSpPr>
          <p:cNvPr id="207" name="Google Shape;207;p12"/>
          <p:cNvSpPr txBox="1"/>
          <p:nvPr/>
        </p:nvSpPr>
        <p:spPr>
          <a:xfrm>
            <a:off x="240146" y="213627"/>
            <a:ext cx="1157316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Lato" panose="020F0502020204030203" pitchFamily="34" charset="0"/>
                <a:sym typeface="Arial"/>
              </a:rPr>
              <a:t>¿</a:t>
            </a:r>
            <a:r>
              <a:rPr lang="en-US" sz="4000" b="1" err="1">
                <a:solidFill>
                  <a:schemeClr val="dk1"/>
                </a:solidFill>
                <a:latin typeface="Lato" panose="020F0502020204030203" pitchFamily="34" charset="0"/>
                <a:sym typeface="Arial"/>
              </a:rPr>
              <a:t>Cuál</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es</a:t>
            </a:r>
            <a:r>
              <a:rPr lang="en-US" sz="4000" b="1">
                <a:solidFill>
                  <a:schemeClr val="dk1"/>
                </a:solidFill>
                <a:latin typeface="Lato" panose="020F0502020204030203" pitchFamily="34" charset="0"/>
                <a:sym typeface="Arial"/>
              </a:rPr>
              <a:t> el </a:t>
            </a:r>
            <a:r>
              <a:rPr lang="en-US" sz="4000" b="1" err="1">
                <a:solidFill>
                  <a:schemeClr val="dk1"/>
                </a:solidFill>
                <a:latin typeface="Lato" panose="020F0502020204030203" pitchFamily="34" charset="0"/>
                <a:sym typeface="Arial"/>
              </a:rPr>
              <a:t>grado</a:t>
            </a:r>
            <a:r>
              <a:rPr lang="en-US" sz="4000" b="1">
                <a:solidFill>
                  <a:schemeClr val="dk1"/>
                </a:solidFill>
                <a:latin typeface="Lato" panose="020F0502020204030203" pitchFamily="34" charset="0"/>
                <a:sym typeface="Arial"/>
              </a:rPr>
              <a:t> de </a:t>
            </a:r>
            <a:r>
              <a:rPr lang="en-US" sz="4000" b="1" err="1">
                <a:solidFill>
                  <a:schemeClr val="dk1"/>
                </a:solidFill>
                <a:latin typeface="Lato" panose="020F0502020204030203" pitchFamily="34" charset="0"/>
                <a:sym typeface="Arial"/>
              </a:rPr>
              <a:t>educación</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más</a:t>
            </a:r>
            <a:r>
              <a:rPr lang="en-US" sz="4000" b="1">
                <a:solidFill>
                  <a:schemeClr val="dk1"/>
                </a:solidFill>
                <a:latin typeface="Lato" panose="020F0502020204030203" pitchFamily="34" charset="0"/>
                <a:sym typeface="Arial"/>
              </a:rPr>
              <a:t> alto que </a:t>
            </a:r>
            <a:r>
              <a:rPr lang="en-US" sz="4000" b="1" err="1">
                <a:solidFill>
                  <a:schemeClr val="dk1"/>
                </a:solidFill>
                <a:latin typeface="Lato" panose="020F0502020204030203" pitchFamily="34" charset="0"/>
                <a:sym typeface="Arial"/>
              </a:rPr>
              <a:t>Ud</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realizó</a:t>
            </a:r>
            <a:r>
              <a:rPr lang="en-US" sz="4000" b="1">
                <a:solidFill>
                  <a:schemeClr val="dk1"/>
                </a:solidFill>
                <a:latin typeface="Lato" panose="020F0502020204030203" pitchFamily="34" charset="0"/>
                <a:sym typeface="Arial"/>
              </a:rPr>
              <a:t>?</a:t>
            </a:r>
            <a:endParaRPr sz="4000" b="1">
              <a:latin typeface="Lato" panose="020F0502020204030203" pitchFamily="34" charset="0"/>
            </a:endParaRPr>
          </a:p>
        </p:txBody>
      </p:sp>
      <p:pic>
        <p:nvPicPr>
          <p:cNvPr id="208" name="Google Shape;208;p12"/>
          <p:cNvPicPr preferRelativeResize="0"/>
          <p:nvPr/>
        </p:nvPicPr>
        <p:blipFill rotWithShape="1">
          <a:blip r:embed="rId3">
            <a:alphaModFix/>
            <a:duotone>
              <a:schemeClr val="bg2">
                <a:shade val="45000"/>
                <a:satMod val="135000"/>
              </a:schemeClr>
              <a:prstClr val="white"/>
            </a:duotone>
          </a:blip>
          <a:srcRect/>
          <a:stretch/>
        </p:blipFill>
        <p:spPr>
          <a:xfrm>
            <a:off x="1911927" y="1395020"/>
            <a:ext cx="82296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212"/>
        <p:cNvGrpSpPr/>
        <p:nvPr/>
      </p:nvGrpSpPr>
      <p:grpSpPr>
        <a:xfrm>
          <a:off x="0" y="0"/>
          <a:ext cx="0" cy="0"/>
          <a:chOff x="0" y="0"/>
          <a:chExt cx="0" cy="0"/>
        </a:xfrm>
      </p:grpSpPr>
      <p:sp>
        <p:nvSpPr>
          <p:cNvPr id="213" name="Google Shape;213;p13"/>
          <p:cNvSpPr txBox="1"/>
          <p:nvPr/>
        </p:nvSpPr>
        <p:spPr>
          <a:xfrm>
            <a:off x="1079863" y="610262"/>
            <a:ext cx="9560428" cy="6551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a:solidFill>
                  <a:schemeClr val="dk1"/>
                </a:solidFill>
                <a:latin typeface="Lato" panose="020F0502020204030203" pitchFamily="34" charset="0"/>
                <a:sym typeface="Arial"/>
              </a:rPr>
              <a:t>¿</a:t>
            </a:r>
            <a:r>
              <a:rPr lang="es-ES_tradnl" sz="4000" b="1" dirty="0">
                <a:solidFill>
                  <a:schemeClr val="dk1"/>
                </a:solidFill>
                <a:latin typeface="Lato" panose="020F0502020204030203" pitchFamily="34" charset="0"/>
                <a:sym typeface="Arial"/>
              </a:rPr>
              <a:t>En</a:t>
            </a:r>
            <a:r>
              <a:rPr lang="en-US" sz="4000" b="1" dirty="0">
                <a:solidFill>
                  <a:schemeClr val="dk1"/>
                </a:solidFill>
                <a:latin typeface="Lato" panose="020F0502020204030203" pitchFamily="34" charset="0"/>
                <a:sym typeface="Arial"/>
              </a:rPr>
              <a:t> </a:t>
            </a:r>
            <a:r>
              <a:rPr lang="en-US" sz="4000" b="1" dirty="0" err="1">
                <a:solidFill>
                  <a:schemeClr val="dk1"/>
                </a:solidFill>
                <a:latin typeface="Lato" panose="020F0502020204030203" pitchFamily="34" charset="0"/>
                <a:sym typeface="Arial"/>
              </a:rPr>
              <a:t>cuál</a:t>
            </a:r>
            <a:r>
              <a:rPr lang="en-US" sz="4000" b="1" dirty="0">
                <a:solidFill>
                  <a:schemeClr val="dk1"/>
                </a:solidFill>
                <a:latin typeface="Lato" panose="020F0502020204030203" pitchFamily="34" charset="0"/>
                <a:sym typeface="Arial"/>
              </a:rPr>
              <a:t> </a:t>
            </a:r>
            <a:r>
              <a:rPr lang="en-US" sz="4000" b="1" dirty="0" err="1">
                <a:solidFill>
                  <a:schemeClr val="dk1"/>
                </a:solidFill>
                <a:latin typeface="Lato" panose="020F0502020204030203" pitchFamily="34" charset="0"/>
                <a:sym typeface="Arial"/>
              </a:rPr>
              <a:t>país</a:t>
            </a:r>
            <a:r>
              <a:rPr lang="en-US" sz="4000" b="1" dirty="0">
                <a:solidFill>
                  <a:schemeClr val="dk1"/>
                </a:solidFill>
                <a:latin typeface="Lato" panose="020F0502020204030203" pitchFamily="34" charset="0"/>
                <a:sym typeface="Arial"/>
              </a:rPr>
              <a:t> </a:t>
            </a:r>
            <a:r>
              <a:rPr lang="en-US" sz="4000" b="1" dirty="0" err="1">
                <a:solidFill>
                  <a:schemeClr val="dk1"/>
                </a:solidFill>
                <a:latin typeface="Lato" panose="020F0502020204030203" pitchFamily="34" charset="0"/>
                <a:sym typeface="Arial"/>
              </a:rPr>
              <a:t>asistió</a:t>
            </a:r>
            <a:r>
              <a:rPr lang="en-US" sz="4000" b="1" dirty="0">
                <a:solidFill>
                  <a:schemeClr val="dk1"/>
                </a:solidFill>
                <a:latin typeface="Lato" panose="020F0502020204030203" pitchFamily="34" charset="0"/>
                <a:sym typeface="Arial"/>
              </a:rPr>
              <a:t> </a:t>
            </a:r>
            <a:r>
              <a:rPr lang="en-US" sz="4000" b="1" dirty="0" err="1">
                <a:solidFill>
                  <a:schemeClr val="dk1"/>
                </a:solidFill>
                <a:latin typeface="Lato" panose="020F0502020204030203" pitchFamily="34" charset="0"/>
                <a:sym typeface="Arial"/>
              </a:rPr>
              <a:t>Ud</a:t>
            </a:r>
            <a:r>
              <a:rPr lang="en-US" sz="4000" b="1" dirty="0">
                <a:solidFill>
                  <a:schemeClr val="dk1"/>
                </a:solidFill>
                <a:latin typeface="Lato" panose="020F0502020204030203" pitchFamily="34" charset="0"/>
                <a:sym typeface="Arial"/>
              </a:rPr>
              <a:t>. a la </a:t>
            </a:r>
            <a:r>
              <a:rPr lang="en-US" sz="4000" b="1" dirty="0" err="1">
                <a:solidFill>
                  <a:schemeClr val="dk1"/>
                </a:solidFill>
                <a:latin typeface="Lato" panose="020F0502020204030203" pitchFamily="34" charset="0"/>
                <a:sym typeface="Arial"/>
              </a:rPr>
              <a:t>escuela</a:t>
            </a:r>
            <a:r>
              <a:rPr lang="en-US" sz="4000" b="1" dirty="0">
                <a:solidFill>
                  <a:schemeClr val="dk1"/>
                </a:solidFill>
                <a:latin typeface="Lato" panose="020F0502020204030203" pitchFamily="34" charset="0"/>
                <a:sym typeface="Arial"/>
              </a:rPr>
              <a:t>?</a:t>
            </a:r>
            <a:endParaRPr sz="4000" b="1" dirty="0">
              <a:latin typeface="Lato" panose="020F0502020204030203" pitchFamily="34" charset="0"/>
            </a:endParaRPr>
          </a:p>
        </p:txBody>
      </p:sp>
      <p:pic>
        <p:nvPicPr>
          <p:cNvPr id="214" name="Google Shape;214;p13"/>
          <p:cNvPicPr preferRelativeResize="0"/>
          <p:nvPr/>
        </p:nvPicPr>
        <p:blipFill rotWithShape="1">
          <a:blip r:embed="rId3">
            <a:alphaModFix/>
            <a:duotone>
              <a:schemeClr val="bg2">
                <a:shade val="45000"/>
                <a:satMod val="135000"/>
              </a:schemeClr>
              <a:prstClr val="white"/>
            </a:duotone>
          </a:blip>
          <a:srcRect/>
          <a:stretch/>
        </p:blipFill>
        <p:spPr>
          <a:xfrm>
            <a:off x="1079863" y="1409005"/>
            <a:ext cx="8404882" cy="5253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sp>
        <p:nvSpPr>
          <p:cNvPr id="219" name="Google Shape;219;p14"/>
          <p:cNvSpPr txBox="1"/>
          <p:nvPr/>
        </p:nvSpPr>
        <p:spPr>
          <a:xfrm>
            <a:off x="1079863" y="610262"/>
            <a:ext cx="10788864" cy="11723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Lato" panose="020F0502020204030203" pitchFamily="34" charset="0"/>
                <a:sym typeface="Arial"/>
              </a:rPr>
              <a:t>¿</a:t>
            </a:r>
            <a:r>
              <a:rPr lang="en-US" sz="4000" b="1" err="1">
                <a:solidFill>
                  <a:schemeClr val="dk1"/>
                </a:solidFill>
                <a:latin typeface="Lato" panose="020F0502020204030203" pitchFamily="34" charset="0"/>
                <a:sym typeface="Arial"/>
              </a:rPr>
              <a:t>Qué</a:t>
            </a:r>
            <a:r>
              <a:rPr lang="en-US" sz="4000" b="1">
                <a:solidFill>
                  <a:schemeClr val="dk1"/>
                </a:solidFill>
                <a:latin typeface="Lato" panose="020F0502020204030203" pitchFamily="34" charset="0"/>
                <a:sym typeface="Arial"/>
              </a:rPr>
              <a:t> tan </a:t>
            </a:r>
            <a:r>
              <a:rPr lang="en-US" sz="4000" b="1" err="1">
                <a:solidFill>
                  <a:schemeClr val="dk1"/>
                </a:solidFill>
                <a:latin typeface="Lato" panose="020F0502020204030203" pitchFamily="34" charset="0"/>
                <a:sym typeface="Arial"/>
              </a:rPr>
              <a:t>bien</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puede</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Ud</a:t>
            </a:r>
            <a:r>
              <a:rPr lang="en-US" sz="4000" b="1">
                <a:solidFill>
                  <a:schemeClr val="dk1"/>
                </a:solidFill>
                <a:latin typeface="Lato" panose="020F0502020204030203" pitchFamily="34" charset="0"/>
                <a:sym typeface="Arial"/>
              </a:rPr>
              <a:t>. leer/</a:t>
            </a:r>
            <a:r>
              <a:rPr lang="en-US" sz="4000" b="1" err="1">
                <a:solidFill>
                  <a:schemeClr val="dk1"/>
                </a:solidFill>
                <a:latin typeface="Lato" panose="020F0502020204030203" pitchFamily="34" charset="0"/>
                <a:sym typeface="Arial"/>
              </a:rPr>
              <a:t>escribir</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español</a:t>
            </a:r>
            <a:r>
              <a:rPr lang="en-US" sz="4000" b="1">
                <a:solidFill>
                  <a:schemeClr val="dk1"/>
                </a:solidFill>
                <a:latin typeface="Lato" panose="020F0502020204030203" pitchFamily="34" charset="0"/>
                <a:sym typeface="Arial"/>
              </a:rPr>
              <a:t>?</a:t>
            </a:r>
            <a:endParaRPr sz="4000" b="1">
              <a:latin typeface="Lato" panose="020F0502020204030203" pitchFamily="34" charset="0"/>
            </a:endParaRPr>
          </a:p>
        </p:txBody>
      </p:sp>
      <p:pic>
        <p:nvPicPr>
          <p:cNvPr id="220" name="Google Shape;220;p14"/>
          <p:cNvPicPr preferRelativeResize="0"/>
          <p:nvPr/>
        </p:nvPicPr>
        <p:blipFill rotWithShape="1">
          <a:blip r:embed="rId3">
            <a:alphaModFix/>
            <a:duotone>
              <a:schemeClr val="bg2">
                <a:shade val="45000"/>
                <a:satMod val="135000"/>
              </a:schemeClr>
              <a:prstClr val="white"/>
            </a:duotone>
          </a:blip>
          <a:srcRect/>
          <a:stretch/>
        </p:blipFill>
        <p:spPr>
          <a:xfrm>
            <a:off x="1079863" y="1552697"/>
            <a:ext cx="8216776" cy="51354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224"/>
        <p:cNvGrpSpPr/>
        <p:nvPr/>
      </p:nvGrpSpPr>
      <p:grpSpPr>
        <a:xfrm>
          <a:off x="0" y="0"/>
          <a:ext cx="0" cy="0"/>
          <a:chOff x="0" y="0"/>
          <a:chExt cx="0" cy="0"/>
        </a:xfrm>
      </p:grpSpPr>
      <p:sp>
        <p:nvSpPr>
          <p:cNvPr id="225" name="Google Shape;225;p15"/>
          <p:cNvSpPr txBox="1"/>
          <p:nvPr/>
        </p:nvSpPr>
        <p:spPr>
          <a:xfrm>
            <a:off x="1079862" y="610262"/>
            <a:ext cx="10761155" cy="5131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Lato" panose="020F0502020204030203" pitchFamily="34" charset="0"/>
                <a:sym typeface="Arial"/>
              </a:rPr>
              <a:t>¿</a:t>
            </a:r>
            <a:r>
              <a:rPr lang="en-US" sz="4000" b="1" err="1">
                <a:solidFill>
                  <a:schemeClr val="dk1"/>
                </a:solidFill>
                <a:latin typeface="Lato" panose="020F0502020204030203" pitchFamily="34" charset="0"/>
                <a:sym typeface="Arial"/>
              </a:rPr>
              <a:t>Qué</a:t>
            </a:r>
            <a:r>
              <a:rPr lang="en-US" sz="4000" b="1">
                <a:solidFill>
                  <a:schemeClr val="dk1"/>
                </a:solidFill>
                <a:latin typeface="Lato" panose="020F0502020204030203" pitchFamily="34" charset="0"/>
                <a:sym typeface="Arial"/>
              </a:rPr>
              <a:t> tan </a:t>
            </a:r>
            <a:r>
              <a:rPr lang="en-US" sz="4000" b="1" err="1">
                <a:solidFill>
                  <a:schemeClr val="dk1"/>
                </a:solidFill>
                <a:latin typeface="Lato" panose="020F0502020204030203" pitchFamily="34" charset="0"/>
                <a:sym typeface="Arial"/>
              </a:rPr>
              <a:t>bien</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puede</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Ud</a:t>
            </a:r>
            <a:r>
              <a:rPr lang="en-US" sz="4000" b="1">
                <a:solidFill>
                  <a:schemeClr val="dk1"/>
                </a:solidFill>
                <a:latin typeface="Lato" panose="020F0502020204030203" pitchFamily="34" charset="0"/>
                <a:sym typeface="Arial"/>
              </a:rPr>
              <a:t>. leer/</a:t>
            </a:r>
            <a:r>
              <a:rPr lang="en-US" sz="4000" b="1" err="1">
                <a:solidFill>
                  <a:schemeClr val="dk1"/>
                </a:solidFill>
                <a:latin typeface="Lato" panose="020F0502020204030203" pitchFamily="34" charset="0"/>
                <a:sym typeface="Arial"/>
              </a:rPr>
              <a:t>escribir</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inglés</a:t>
            </a:r>
            <a:r>
              <a:rPr lang="en-US" sz="4000" b="1">
                <a:solidFill>
                  <a:schemeClr val="dk1"/>
                </a:solidFill>
                <a:latin typeface="Lato" panose="020F0502020204030203" pitchFamily="34" charset="0"/>
                <a:sym typeface="Arial"/>
              </a:rPr>
              <a:t>?</a:t>
            </a:r>
            <a:endParaRPr sz="4000" b="1">
              <a:latin typeface="Lato" panose="020F0502020204030203" pitchFamily="34" charset="0"/>
            </a:endParaRPr>
          </a:p>
        </p:txBody>
      </p:sp>
      <p:pic>
        <p:nvPicPr>
          <p:cNvPr id="226" name="Google Shape;226;p15"/>
          <p:cNvPicPr preferRelativeResize="0"/>
          <p:nvPr/>
        </p:nvPicPr>
        <p:blipFill rotWithShape="1">
          <a:blip r:embed="rId3">
            <a:alphaModFix/>
            <a:duotone>
              <a:schemeClr val="bg2">
                <a:shade val="45000"/>
                <a:satMod val="135000"/>
              </a:schemeClr>
              <a:prstClr val="white"/>
            </a:duotone>
          </a:blip>
          <a:srcRect/>
          <a:stretch/>
        </p:blipFill>
        <p:spPr>
          <a:xfrm>
            <a:off x="1079863" y="1280356"/>
            <a:ext cx="8467584" cy="52922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230"/>
        <p:cNvGrpSpPr/>
        <p:nvPr/>
      </p:nvGrpSpPr>
      <p:grpSpPr>
        <a:xfrm>
          <a:off x="0" y="0"/>
          <a:ext cx="0" cy="0"/>
          <a:chOff x="0" y="0"/>
          <a:chExt cx="0" cy="0"/>
        </a:xfrm>
      </p:grpSpPr>
      <p:sp>
        <p:nvSpPr>
          <p:cNvPr id="231" name="Google Shape;231;p16"/>
          <p:cNvSpPr txBox="1"/>
          <p:nvPr/>
        </p:nvSpPr>
        <p:spPr>
          <a:xfrm>
            <a:off x="987499" y="148444"/>
            <a:ext cx="9874464" cy="12739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Lato" panose="020F0502020204030203" pitchFamily="34" charset="0"/>
                <a:sym typeface="Arial"/>
              </a:rPr>
              <a:t>¿</a:t>
            </a:r>
            <a:r>
              <a:rPr lang="en-US" sz="4000" b="1" err="1">
                <a:solidFill>
                  <a:schemeClr val="dk1"/>
                </a:solidFill>
                <a:latin typeface="Lato" panose="020F0502020204030203" pitchFamily="34" charset="0"/>
                <a:sym typeface="Arial"/>
              </a:rPr>
              <a:t>Qué</a:t>
            </a:r>
            <a:r>
              <a:rPr lang="en-US" sz="4000" b="1">
                <a:solidFill>
                  <a:schemeClr val="dk1"/>
                </a:solidFill>
                <a:latin typeface="Lato" panose="020F0502020204030203" pitchFamily="34" charset="0"/>
                <a:sym typeface="Arial"/>
              </a:rPr>
              <a:t> tan </a:t>
            </a:r>
            <a:r>
              <a:rPr lang="en-US" sz="4000" b="1" err="1">
                <a:solidFill>
                  <a:schemeClr val="dk1"/>
                </a:solidFill>
                <a:latin typeface="Lato" panose="020F0502020204030203" pitchFamily="34" charset="0"/>
                <a:sym typeface="Arial"/>
              </a:rPr>
              <a:t>bien</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entiende</a:t>
            </a:r>
            <a:r>
              <a:rPr lang="en-US" sz="4000" b="1">
                <a:solidFill>
                  <a:schemeClr val="dk1"/>
                </a:solidFill>
                <a:latin typeface="Lato" panose="020F0502020204030203" pitchFamily="34" charset="0"/>
                <a:sym typeface="Arial"/>
              </a:rPr>
              <a:t> y </a:t>
            </a:r>
            <a:r>
              <a:rPr lang="en-US" sz="4000" b="1" err="1">
                <a:solidFill>
                  <a:schemeClr val="dk1"/>
                </a:solidFill>
                <a:latin typeface="Lato" panose="020F0502020204030203" pitchFamily="34" charset="0"/>
                <a:sym typeface="Arial"/>
              </a:rPr>
              <a:t>habla</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Ud</a:t>
            </a:r>
            <a:r>
              <a:rPr lang="en-US" sz="4000" b="1">
                <a:solidFill>
                  <a:schemeClr val="dk1"/>
                </a:solidFill>
                <a:latin typeface="Lato" panose="020F0502020204030203" pitchFamily="34" charset="0"/>
                <a:sym typeface="Arial"/>
              </a:rPr>
              <a:t>. el </a:t>
            </a:r>
            <a:r>
              <a:rPr lang="en-US" sz="4000" b="1" err="1">
                <a:solidFill>
                  <a:schemeClr val="dk1"/>
                </a:solidFill>
                <a:latin typeface="Lato" panose="020F0502020204030203" pitchFamily="34" charset="0"/>
                <a:sym typeface="Arial"/>
              </a:rPr>
              <a:t>inglés</a:t>
            </a:r>
            <a:r>
              <a:rPr lang="en-US" sz="4000" b="1">
                <a:solidFill>
                  <a:schemeClr val="dk1"/>
                </a:solidFill>
                <a:latin typeface="Lato" panose="020F0502020204030203" pitchFamily="34" charset="0"/>
                <a:sym typeface="Arial"/>
              </a:rPr>
              <a:t>?</a:t>
            </a:r>
            <a:endParaRPr sz="4000" b="1">
              <a:latin typeface="Lato" panose="020F0502020204030203" pitchFamily="34" charset="0"/>
            </a:endParaRPr>
          </a:p>
        </p:txBody>
      </p:sp>
      <p:pic>
        <p:nvPicPr>
          <p:cNvPr id="232" name="Google Shape;232;p16"/>
          <p:cNvPicPr preferRelativeResize="0"/>
          <p:nvPr/>
        </p:nvPicPr>
        <p:blipFill rotWithShape="1">
          <a:blip r:embed="rId3">
            <a:alphaModFix/>
            <a:duotone>
              <a:schemeClr val="bg2">
                <a:shade val="45000"/>
                <a:satMod val="135000"/>
              </a:schemeClr>
              <a:prstClr val="white"/>
            </a:duotone>
          </a:blip>
          <a:srcRect/>
          <a:stretch/>
        </p:blipFill>
        <p:spPr>
          <a:xfrm>
            <a:off x="2758433" y="1118192"/>
            <a:ext cx="8452138" cy="52825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236"/>
        <p:cNvGrpSpPr/>
        <p:nvPr/>
      </p:nvGrpSpPr>
      <p:grpSpPr>
        <a:xfrm>
          <a:off x="0" y="0"/>
          <a:ext cx="0" cy="0"/>
          <a:chOff x="0" y="0"/>
          <a:chExt cx="0" cy="0"/>
        </a:xfrm>
      </p:grpSpPr>
      <p:sp>
        <p:nvSpPr>
          <p:cNvPr id="237" name="Google Shape;237;p17"/>
          <p:cNvSpPr txBox="1"/>
          <p:nvPr/>
        </p:nvSpPr>
        <p:spPr>
          <a:xfrm>
            <a:off x="1079863" y="610262"/>
            <a:ext cx="8216776" cy="5131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Lato" panose="020F0502020204030203" pitchFamily="34" charset="0"/>
                <a:sym typeface="Arial"/>
              </a:rPr>
              <a:t>¿</a:t>
            </a:r>
            <a:r>
              <a:rPr lang="en-US" sz="4000" b="1" err="1">
                <a:solidFill>
                  <a:schemeClr val="dk1"/>
                </a:solidFill>
                <a:latin typeface="Lato" panose="020F0502020204030203" pitchFamily="34" charset="0"/>
                <a:sym typeface="Arial"/>
              </a:rPr>
              <a:t>Dónde</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trabaja</a:t>
            </a:r>
            <a:r>
              <a:rPr lang="en-US" sz="4000" b="1">
                <a:solidFill>
                  <a:schemeClr val="dk1"/>
                </a:solidFill>
                <a:latin typeface="Lato" panose="020F0502020204030203" pitchFamily="34" charset="0"/>
                <a:sym typeface="Arial"/>
              </a:rPr>
              <a:t>(o) </a:t>
            </a:r>
            <a:r>
              <a:rPr lang="en-US" sz="4000" b="1" err="1">
                <a:solidFill>
                  <a:schemeClr val="dk1"/>
                </a:solidFill>
                <a:latin typeface="Lato" panose="020F0502020204030203" pitchFamily="34" charset="0"/>
                <a:sym typeface="Arial"/>
              </a:rPr>
              <a:t>Ud</a:t>
            </a:r>
            <a:r>
              <a:rPr lang="en-US" sz="4000" b="1">
                <a:solidFill>
                  <a:schemeClr val="dk1"/>
                </a:solidFill>
                <a:latin typeface="Lato" panose="020F0502020204030203" pitchFamily="34" charset="0"/>
                <a:sym typeface="Arial"/>
              </a:rPr>
              <a:t>.?</a:t>
            </a:r>
            <a:endParaRPr sz="4000" b="1">
              <a:latin typeface="Lato" panose="020F0502020204030203" pitchFamily="34" charset="0"/>
            </a:endParaRPr>
          </a:p>
        </p:txBody>
      </p:sp>
      <p:pic>
        <p:nvPicPr>
          <p:cNvPr id="238" name="Google Shape;238;p17"/>
          <p:cNvPicPr preferRelativeResize="0"/>
          <p:nvPr/>
        </p:nvPicPr>
        <p:blipFill rotWithShape="1">
          <a:blip r:embed="rId3">
            <a:alphaModFix/>
            <a:duotone>
              <a:schemeClr val="bg2">
                <a:shade val="45000"/>
                <a:satMod val="135000"/>
              </a:schemeClr>
              <a:prstClr val="white"/>
            </a:duotone>
          </a:blip>
          <a:srcRect/>
          <a:stretch/>
        </p:blipFill>
        <p:spPr>
          <a:xfrm>
            <a:off x="1188251" y="1382880"/>
            <a:ext cx="8452138" cy="52825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42"/>
        <p:cNvGrpSpPr/>
        <p:nvPr/>
      </p:nvGrpSpPr>
      <p:grpSpPr>
        <a:xfrm>
          <a:off x="0" y="0"/>
          <a:ext cx="0" cy="0"/>
          <a:chOff x="0" y="0"/>
          <a:chExt cx="0" cy="0"/>
        </a:xfrm>
      </p:grpSpPr>
      <p:sp>
        <p:nvSpPr>
          <p:cNvPr id="243" name="Google Shape;243;p18"/>
          <p:cNvSpPr txBox="1"/>
          <p:nvPr/>
        </p:nvSpPr>
        <p:spPr>
          <a:xfrm>
            <a:off x="1079863" y="610262"/>
            <a:ext cx="8216776" cy="5131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Lato" panose="020F0502020204030203" pitchFamily="34" charset="0"/>
                <a:sym typeface="Arial"/>
              </a:rPr>
              <a:t>¿</a:t>
            </a:r>
            <a:r>
              <a:rPr lang="en-US" sz="4000" b="1" err="1">
                <a:solidFill>
                  <a:schemeClr val="dk1"/>
                </a:solidFill>
                <a:latin typeface="Lato" panose="020F0502020204030203" pitchFamily="34" charset="0"/>
                <a:sym typeface="Arial"/>
              </a:rPr>
              <a:t>Cómo</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llega</a:t>
            </a:r>
            <a:r>
              <a:rPr lang="en-US" sz="4000" b="1">
                <a:solidFill>
                  <a:schemeClr val="dk1"/>
                </a:solidFill>
                <a:latin typeface="Lato" panose="020F0502020204030203" pitchFamily="34" charset="0"/>
                <a:sym typeface="Arial"/>
              </a:rPr>
              <a:t>(o) </a:t>
            </a:r>
            <a:r>
              <a:rPr lang="en-US" sz="4000" b="1" err="1">
                <a:solidFill>
                  <a:schemeClr val="dk1"/>
                </a:solidFill>
                <a:latin typeface="Lato" panose="020F0502020204030203" pitchFamily="34" charset="0"/>
                <a:sym typeface="Arial"/>
              </a:rPr>
              <a:t>Ud</a:t>
            </a:r>
            <a:r>
              <a:rPr lang="en-US" sz="4000" b="1">
                <a:solidFill>
                  <a:schemeClr val="dk1"/>
                </a:solidFill>
                <a:latin typeface="Lato" panose="020F0502020204030203" pitchFamily="34" charset="0"/>
                <a:sym typeface="Arial"/>
              </a:rPr>
              <a:t>. al </a:t>
            </a:r>
            <a:r>
              <a:rPr lang="en-US" sz="4000" b="1" err="1">
                <a:solidFill>
                  <a:schemeClr val="dk1"/>
                </a:solidFill>
                <a:latin typeface="Lato" panose="020F0502020204030203" pitchFamily="34" charset="0"/>
                <a:sym typeface="Arial"/>
              </a:rPr>
              <a:t>trabajo</a:t>
            </a:r>
            <a:r>
              <a:rPr lang="en-US" sz="4000" b="1">
                <a:solidFill>
                  <a:schemeClr val="dk1"/>
                </a:solidFill>
                <a:latin typeface="Lato" panose="020F0502020204030203" pitchFamily="34" charset="0"/>
                <a:sym typeface="Arial"/>
              </a:rPr>
              <a:t>?</a:t>
            </a:r>
            <a:endParaRPr sz="4000" b="1">
              <a:latin typeface="Lato" panose="020F0502020204030203" pitchFamily="34" charset="0"/>
            </a:endParaRPr>
          </a:p>
        </p:txBody>
      </p:sp>
      <p:pic>
        <p:nvPicPr>
          <p:cNvPr id="244" name="Google Shape;244;p18"/>
          <p:cNvPicPr preferRelativeResize="0"/>
          <p:nvPr/>
        </p:nvPicPr>
        <p:blipFill rotWithShape="1">
          <a:blip r:embed="rId3">
            <a:alphaModFix/>
            <a:duotone>
              <a:schemeClr val="bg2">
                <a:shade val="45000"/>
                <a:satMod val="135000"/>
              </a:schemeClr>
              <a:prstClr val="white"/>
            </a:duotone>
          </a:blip>
          <a:srcRect/>
          <a:stretch/>
        </p:blipFill>
        <p:spPr>
          <a:xfrm>
            <a:off x="1253095" y="1239583"/>
            <a:ext cx="8342181" cy="52138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48"/>
        <p:cNvGrpSpPr/>
        <p:nvPr/>
      </p:nvGrpSpPr>
      <p:grpSpPr>
        <a:xfrm>
          <a:off x="0" y="0"/>
          <a:ext cx="0" cy="0"/>
          <a:chOff x="0" y="0"/>
          <a:chExt cx="0" cy="0"/>
        </a:xfrm>
      </p:grpSpPr>
      <p:sp>
        <p:nvSpPr>
          <p:cNvPr id="249" name="Google Shape;249;p19"/>
          <p:cNvSpPr txBox="1"/>
          <p:nvPr/>
        </p:nvSpPr>
        <p:spPr>
          <a:xfrm>
            <a:off x="1014370" y="360880"/>
            <a:ext cx="8216776" cy="5131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Lato" panose="020F0502020204030203" pitchFamily="34" charset="0"/>
                <a:sym typeface="Arial"/>
              </a:rPr>
              <a:t>¿</a:t>
            </a:r>
            <a:r>
              <a:rPr lang="en-US" sz="4000" b="1" err="1">
                <a:solidFill>
                  <a:schemeClr val="dk1"/>
                </a:solidFill>
                <a:latin typeface="Lato" panose="020F0502020204030203" pitchFamily="34" charset="0"/>
                <a:sym typeface="Arial"/>
              </a:rPr>
              <a:t>Qué</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tipo</a:t>
            </a:r>
            <a:r>
              <a:rPr lang="en-US" sz="4000" b="1">
                <a:solidFill>
                  <a:schemeClr val="dk1"/>
                </a:solidFill>
                <a:latin typeface="Lato" panose="020F0502020204030203" pitchFamily="34" charset="0"/>
                <a:sym typeface="Arial"/>
              </a:rPr>
              <a:t> de </a:t>
            </a:r>
            <a:r>
              <a:rPr lang="en-US" sz="4000" b="1" err="1">
                <a:solidFill>
                  <a:schemeClr val="dk1"/>
                </a:solidFill>
                <a:latin typeface="Lato" panose="020F0502020204030203" pitchFamily="34" charset="0"/>
                <a:sym typeface="Arial"/>
              </a:rPr>
              <a:t>trabajo</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hace</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Ud</a:t>
            </a:r>
            <a:r>
              <a:rPr lang="en-US" sz="4000" b="1">
                <a:solidFill>
                  <a:schemeClr val="dk1"/>
                </a:solidFill>
                <a:latin typeface="Lato" panose="020F0502020204030203" pitchFamily="34" charset="0"/>
                <a:sym typeface="Arial"/>
              </a:rPr>
              <a:t>.?</a:t>
            </a:r>
            <a:endParaRPr sz="4000" b="1">
              <a:latin typeface="Lato" panose="020F0502020204030203" pitchFamily="34" charset="0"/>
            </a:endParaRPr>
          </a:p>
        </p:txBody>
      </p:sp>
      <p:pic>
        <p:nvPicPr>
          <p:cNvPr id="250" name="Google Shape;250;p19"/>
          <p:cNvPicPr preferRelativeResize="0"/>
          <p:nvPr/>
        </p:nvPicPr>
        <p:blipFill rotWithShape="1">
          <a:blip r:embed="rId3">
            <a:alphaModFix/>
            <a:duotone>
              <a:schemeClr val="bg2">
                <a:shade val="45000"/>
                <a:satMod val="135000"/>
              </a:schemeClr>
              <a:prstClr val="white"/>
            </a:duotone>
          </a:blip>
          <a:srcRect/>
          <a:stretch/>
        </p:blipFill>
        <p:spPr>
          <a:xfrm>
            <a:off x="878515" y="1123405"/>
            <a:ext cx="8488486" cy="53053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
          <p:cNvSpPr txBox="1">
            <a:spLocks noGrp="1"/>
          </p:cNvSpPr>
          <p:nvPr>
            <p:ph type="title" idx="4294967295"/>
          </p:nvPr>
        </p:nvSpPr>
        <p:spPr>
          <a:xfrm>
            <a:off x="2148611" y="2205188"/>
            <a:ext cx="6949208" cy="1684150"/>
          </a:xfrm>
          <a:prstGeom prst="rect">
            <a:avLst/>
          </a:prstGeom>
          <a:noFill/>
          <a:ln>
            <a:noFill/>
          </a:ln>
        </p:spPr>
        <p:txBody>
          <a:bodyPr spcFirstLastPara="1" wrap="square" lIns="0" tIns="45700" rIns="0" bIns="45700" anchor="ctr" anchorCtr="0">
            <a:normAutofit fontScale="90000"/>
          </a:bodyPr>
          <a:lstStyle/>
          <a:p>
            <a:pPr marL="0" lvl="0" indent="0" algn="l" rtl="0">
              <a:lnSpc>
                <a:spcPct val="90000"/>
              </a:lnSpc>
              <a:spcBef>
                <a:spcPts val="0"/>
              </a:spcBef>
              <a:spcAft>
                <a:spcPts val="0"/>
              </a:spcAft>
              <a:buClr>
                <a:schemeClr val="lt1"/>
              </a:buClr>
              <a:buSzPts val="4400"/>
              <a:buFont typeface="Arial"/>
              <a:buNone/>
            </a:pPr>
            <a:r>
              <a:rPr lang="en-US" sz="7200" dirty="0">
                <a:solidFill>
                  <a:schemeClr val="bg2"/>
                </a:solidFill>
                <a:latin typeface="Raleway" panose="020B0604020202020204" charset="0"/>
                <a:ea typeface="Avenir"/>
                <a:cs typeface="Avenir"/>
                <a:sym typeface="Avenir"/>
              </a:rPr>
              <a:t>PARTICIPANT DEMOGRAPHICS</a:t>
            </a:r>
            <a:endParaRPr sz="7200" dirty="0">
              <a:solidFill>
                <a:schemeClr val="bg2"/>
              </a:solidFill>
              <a:latin typeface="Raleway" panose="020B0604020202020204" charset="0"/>
              <a:ea typeface="Avenir"/>
              <a:cs typeface="Avenir"/>
              <a:sym typeface="Avenir"/>
            </a:endParaRPr>
          </a:p>
        </p:txBody>
      </p:sp>
      <p:sp>
        <p:nvSpPr>
          <p:cNvPr id="137" name="Google Shape;137;p2"/>
          <p:cNvSpPr txBox="1">
            <a:spLocks noGrp="1"/>
          </p:cNvSpPr>
          <p:nvPr>
            <p:ph type="body" idx="4294967295"/>
          </p:nvPr>
        </p:nvSpPr>
        <p:spPr>
          <a:xfrm>
            <a:off x="2216727" y="3990938"/>
            <a:ext cx="7300497" cy="50975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2100"/>
              </a:spcAft>
              <a:buClr>
                <a:schemeClr val="lt1"/>
              </a:buClr>
              <a:buSzPts val="2000"/>
              <a:buNone/>
            </a:pPr>
            <a:r>
              <a:rPr lang="en-US" sz="1800" b="1" dirty="0">
                <a:solidFill>
                  <a:schemeClr val="accent1"/>
                </a:solidFill>
              </a:rPr>
              <a:t>579 Clinton County Residents of Hispanic Heritage (Aug-Sept 2020)</a:t>
            </a:r>
            <a:endParaRPr sz="1800" b="1" dirty="0">
              <a:solidFill>
                <a:schemeClr val="accen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54"/>
        <p:cNvGrpSpPr/>
        <p:nvPr/>
      </p:nvGrpSpPr>
      <p:grpSpPr>
        <a:xfrm>
          <a:off x="0" y="0"/>
          <a:ext cx="0" cy="0"/>
          <a:chOff x="0" y="0"/>
          <a:chExt cx="0" cy="0"/>
        </a:xfrm>
      </p:grpSpPr>
      <p:sp>
        <p:nvSpPr>
          <p:cNvPr id="255" name="Google Shape;255;p20"/>
          <p:cNvSpPr txBox="1"/>
          <p:nvPr/>
        </p:nvSpPr>
        <p:spPr>
          <a:xfrm>
            <a:off x="867427" y="342407"/>
            <a:ext cx="10225446" cy="5131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Lato" panose="020F0502020204030203" pitchFamily="34" charset="0"/>
                <a:sym typeface="Arial"/>
              </a:rPr>
              <a:t>¿</a:t>
            </a:r>
            <a:r>
              <a:rPr lang="en-US" sz="4000" b="1" err="1">
                <a:solidFill>
                  <a:schemeClr val="dk1"/>
                </a:solidFill>
                <a:latin typeface="Lato" panose="020F0502020204030203" pitchFamily="34" charset="0"/>
                <a:sym typeface="Arial"/>
              </a:rPr>
              <a:t>Qué</a:t>
            </a:r>
            <a:r>
              <a:rPr lang="en-US" sz="4000" b="1">
                <a:solidFill>
                  <a:schemeClr val="dk1"/>
                </a:solidFill>
                <a:latin typeface="Lato" panose="020F0502020204030203" pitchFamily="34" charset="0"/>
                <a:sym typeface="Arial"/>
              </a:rPr>
              <a:t> tan </a:t>
            </a:r>
            <a:r>
              <a:rPr lang="en-US" sz="4000" b="1" err="1">
                <a:solidFill>
                  <a:schemeClr val="dk1"/>
                </a:solidFill>
                <a:latin typeface="Lato" panose="020F0502020204030203" pitchFamily="34" charset="0"/>
                <a:sym typeface="Arial"/>
              </a:rPr>
              <a:t>valioso</a:t>
            </a:r>
            <a:r>
              <a:rPr lang="en-US" sz="4000" b="1">
                <a:solidFill>
                  <a:schemeClr val="dk1"/>
                </a:solidFill>
                <a:latin typeface="Lato" panose="020F0502020204030203" pitchFamily="34" charset="0"/>
                <a:sym typeface="Arial"/>
              </a:rPr>
              <a:t>(a) </a:t>
            </a:r>
            <a:r>
              <a:rPr lang="en-US" sz="4000" b="1" err="1">
                <a:solidFill>
                  <a:schemeClr val="dk1"/>
                </a:solidFill>
                <a:latin typeface="Lato" panose="020F0502020204030203" pitchFamily="34" charset="0"/>
                <a:sym typeface="Arial"/>
              </a:rPr>
              <a:t>Ud</a:t>
            </a:r>
            <a:r>
              <a:rPr lang="en-US" sz="4000" b="1">
                <a:solidFill>
                  <a:schemeClr val="dk1"/>
                </a:solidFill>
                <a:latin typeface="Lato" panose="020F0502020204030203" pitchFamily="34" charset="0"/>
                <a:sym typeface="Arial"/>
              </a:rPr>
              <a:t>. se </a:t>
            </a:r>
            <a:r>
              <a:rPr lang="en-US" sz="4000" b="1" err="1">
                <a:solidFill>
                  <a:schemeClr val="dk1"/>
                </a:solidFill>
                <a:latin typeface="Lato" panose="020F0502020204030203" pitchFamily="34" charset="0"/>
                <a:sym typeface="Arial"/>
              </a:rPr>
              <a:t>siente</a:t>
            </a:r>
            <a:r>
              <a:rPr lang="en-US" sz="4000" b="1">
                <a:solidFill>
                  <a:schemeClr val="dk1"/>
                </a:solidFill>
                <a:latin typeface="Lato" panose="020F0502020204030203" pitchFamily="34" charset="0"/>
                <a:sym typeface="Arial"/>
              </a:rPr>
              <a:t> en el </a:t>
            </a:r>
            <a:r>
              <a:rPr lang="en-US" sz="4000" b="1" err="1">
                <a:solidFill>
                  <a:schemeClr val="dk1"/>
                </a:solidFill>
                <a:latin typeface="Lato" panose="020F0502020204030203" pitchFamily="34" charset="0"/>
                <a:sym typeface="Arial"/>
              </a:rPr>
              <a:t>trabajo</a:t>
            </a:r>
            <a:r>
              <a:rPr lang="en-US" sz="4000" b="1">
                <a:solidFill>
                  <a:schemeClr val="dk1"/>
                </a:solidFill>
                <a:latin typeface="Lato" panose="020F0502020204030203" pitchFamily="34" charset="0"/>
                <a:sym typeface="Arial"/>
              </a:rPr>
              <a:t>?</a:t>
            </a:r>
            <a:endParaRPr sz="4000" b="1">
              <a:latin typeface="Lato" panose="020F0502020204030203" pitchFamily="34" charset="0"/>
            </a:endParaRPr>
          </a:p>
        </p:txBody>
      </p:sp>
      <p:pic>
        <p:nvPicPr>
          <p:cNvPr id="256" name="Google Shape;256;p20"/>
          <p:cNvPicPr preferRelativeResize="0"/>
          <p:nvPr/>
        </p:nvPicPr>
        <p:blipFill rotWithShape="1">
          <a:blip r:embed="rId3">
            <a:alphaModFix/>
            <a:duotone>
              <a:schemeClr val="bg2">
                <a:shade val="45000"/>
                <a:satMod val="135000"/>
              </a:schemeClr>
              <a:prstClr val="white"/>
            </a:duotone>
          </a:blip>
          <a:srcRect/>
          <a:stretch/>
        </p:blipFill>
        <p:spPr>
          <a:xfrm>
            <a:off x="3308993" y="1132575"/>
            <a:ext cx="8321280" cy="5200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60"/>
        <p:cNvGrpSpPr/>
        <p:nvPr/>
      </p:nvGrpSpPr>
      <p:grpSpPr>
        <a:xfrm>
          <a:off x="0" y="0"/>
          <a:ext cx="0" cy="0"/>
          <a:chOff x="0" y="0"/>
          <a:chExt cx="0" cy="0"/>
        </a:xfrm>
      </p:grpSpPr>
      <p:sp>
        <p:nvSpPr>
          <p:cNvPr id="261" name="Google Shape;261;p21"/>
          <p:cNvSpPr txBox="1"/>
          <p:nvPr/>
        </p:nvSpPr>
        <p:spPr>
          <a:xfrm>
            <a:off x="1079863" y="610262"/>
            <a:ext cx="8216776" cy="5131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Lato" panose="020F0502020204030203" pitchFamily="34" charset="0"/>
                <a:sym typeface="Arial"/>
              </a:rPr>
              <a:t>¿Su </a:t>
            </a:r>
            <a:r>
              <a:rPr lang="en-US" sz="4000" b="1" err="1">
                <a:solidFill>
                  <a:schemeClr val="dk1"/>
                </a:solidFill>
                <a:latin typeface="Lato" panose="020F0502020204030203" pitchFamily="34" charset="0"/>
                <a:sym typeface="Arial"/>
              </a:rPr>
              <a:t>trabajo</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es</a:t>
            </a:r>
            <a:r>
              <a:rPr lang="en-US" sz="4000" b="1">
                <a:solidFill>
                  <a:schemeClr val="dk1"/>
                </a:solidFill>
                <a:latin typeface="Lato" panose="020F0502020204030203" pitchFamily="34" charset="0"/>
                <a:sym typeface="Arial"/>
              </a:rPr>
              <a:t> </a:t>
            </a:r>
            <a:r>
              <a:rPr lang="en-US" sz="4000" b="1" err="1">
                <a:solidFill>
                  <a:schemeClr val="dk1"/>
                </a:solidFill>
                <a:latin typeface="Lato" panose="020F0502020204030203" pitchFamily="34" charset="0"/>
                <a:sym typeface="Arial"/>
              </a:rPr>
              <a:t>peligroso</a:t>
            </a:r>
            <a:r>
              <a:rPr lang="en-US" sz="4000" b="1">
                <a:solidFill>
                  <a:schemeClr val="dk1"/>
                </a:solidFill>
                <a:latin typeface="Lato" panose="020F0502020204030203" pitchFamily="34" charset="0"/>
                <a:sym typeface="Arial"/>
              </a:rPr>
              <a:t>?</a:t>
            </a:r>
            <a:endParaRPr sz="4000" b="1">
              <a:latin typeface="Lato" panose="020F0502020204030203" pitchFamily="34" charset="0"/>
            </a:endParaRPr>
          </a:p>
        </p:txBody>
      </p:sp>
      <p:pic>
        <p:nvPicPr>
          <p:cNvPr id="262" name="Google Shape;262;p21"/>
          <p:cNvPicPr preferRelativeResize="0"/>
          <p:nvPr/>
        </p:nvPicPr>
        <p:blipFill rotWithShape="1">
          <a:blip r:embed="rId3">
            <a:alphaModFix/>
            <a:duotone>
              <a:schemeClr val="bg2">
                <a:shade val="45000"/>
                <a:satMod val="135000"/>
              </a:schemeClr>
              <a:prstClr val="white"/>
            </a:duotone>
          </a:blip>
          <a:srcRect/>
          <a:stretch/>
        </p:blipFill>
        <p:spPr>
          <a:xfrm>
            <a:off x="996260" y="1221771"/>
            <a:ext cx="8300379" cy="51877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2"/>
          <p:cNvSpPr txBox="1">
            <a:spLocks noGrp="1"/>
          </p:cNvSpPr>
          <p:nvPr>
            <p:ph type="title" idx="4294967295"/>
          </p:nvPr>
        </p:nvSpPr>
        <p:spPr>
          <a:xfrm>
            <a:off x="2097806" y="1955806"/>
            <a:ext cx="8085283" cy="1684150"/>
          </a:xfrm>
          <a:prstGeom prst="rect">
            <a:avLst/>
          </a:prstGeom>
          <a:noFill/>
          <a:ln>
            <a:noFill/>
          </a:ln>
        </p:spPr>
        <p:txBody>
          <a:bodyPr spcFirstLastPara="1" wrap="square" lIns="0" tIns="45700" rIns="0"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sz="7200" dirty="0">
                <a:latin typeface="Raleway" panose="020B0604020202020204" charset="0"/>
                <a:ea typeface="Avenir"/>
                <a:cs typeface="Avenir"/>
                <a:sym typeface="Avenir"/>
              </a:rPr>
              <a:t>COVID-19 IMPACT</a:t>
            </a:r>
            <a:endParaRPr sz="7200" dirty="0">
              <a:latin typeface="Raleway" panose="020B0604020202020204" charset="0"/>
              <a:ea typeface="Avenir"/>
              <a:cs typeface="Avenir"/>
              <a:sym typeface="Avenir"/>
            </a:endParaRPr>
          </a:p>
        </p:txBody>
      </p:sp>
      <p:sp>
        <p:nvSpPr>
          <p:cNvPr id="268" name="Google Shape;268;p22"/>
          <p:cNvSpPr txBox="1">
            <a:spLocks noGrp="1"/>
          </p:cNvSpPr>
          <p:nvPr>
            <p:ph type="body" idx="4294967295"/>
          </p:nvPr>
        </p:nvSpPr>
        <p:spPr>
          <a:xfrm>
            <a:off x="2314863" y="3385081"/>
            <a:ext cx="7614228" cy="509750"/>
          </a:xfrm>
          <a:prstGeom prst="rect">
            <a:avLst/>
          </a:prstGeom>
          <a:noFill/>
          <a:ln>
            <a:noFill/>
          </a:ln>
        </p:spPr>
        <p:txBody>
          <a:bodyPr spcFirstLastPara="1" wrap="square" lIns="0" tIns="45700" rIns="0" bIns="45700" anchor="t" anchorCtr="0">
            <a:noAutofit/>
          </a:bodyPr>
          <a:lstStyle/>
          <a:p>
            <a:pPr marL="0" lvl="0" indent="0" algn="ctr" rtl="0">
              <a:lnSpc>
                <a:spcPct val="90000"/>
              </a:lnSpc>
              <a:spcBef>
                <a:spcPts val="0"/>
              </a:spcBef>
              <a:spcAft>
                <a:spcPts val="2100"/>
              </a:spcAft>
              <a:buClr>
                <a:schemeClr val="lt1"/>
              </a:buClr>
              <a:buSzPts val="2000"/>
              <a:buNone/>
            </a:pPr>
            <a:r>
              <a:rPr lang="en-US" sz="1800" b="1" dirty="0"/>
              <a:t>How has the COVID-19 crisis directly the Latino population in Frankfort?</a:t>
            </a:r>
            <a:endParaRPr sz="18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3"/>
          <p:cNvSpPr txBox="1">
            <a:spLocks noGrp="1"/>
          </p:cNvSpPr>
          <p:nvPr>
            <p:ph type="title"/>
          </p:nvPr>
        </p:nvSpPr>
        <p:spPr>
          <a:xfrm>
            <a:off x="495299" y="457200"/>
            <a:ext cx="10743000" cy="10971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Usted</a:t>
            </a:r>
            <a:r>
              <a:rPr lang="en-US">
                <a:solidFill>
                  <a:schemeClr val="tx1"/>
                </a:solidFill>
                <a:latin typeface="Lato" panose="020F0502020204030203" pitchFamily="34" charset="0"/>
                <a:ea typeface="Avenir"/>
                <a:cs typeface="Avenir"/>
                <a:sym typeface="Avenir"/>
              </a:rPr>
              <a:t> o </a:t>
            </a:r>
            <a:r>
              <a:rPr lang="en-US" err="1">
                <a:solidFill>
                  <a:schemeClr val="tx1"/>
                </a:solidFill>
                <a:latin typeface="Lato" panose="020F0502020204030203" pitchFamily="34" charset="0"/>
                <a:ea typeface="Avenir"/>
                <a:cs typeface="Avenir"/>
                <a:sym typeface="Avenir"/>
              </a:rPr>
              <a:t>alguien</a:t>
            </a:r>
            <a:r>
              <a:rPr lang="en-US">
                <a:solidFill>
                  <a:schemeClr val="tx1"/>
                </a:solidFill>
                <a:latin typeface="Lato" panose="020F0502020204030203" pitchFamily="34" charset="0"/>
                <a:ea typeface="Avenir"/>
                <a:cs typeface="Avenir"/>
                <a:sym typeface="Avenir"/>
              </a:rPr>
              <a:t> de </a:t>
            </a:r>
            <a:r>
              <a:rPr lang="en-US" err="1">
                <a:solidFill>
                  <a:schemeClr val="tx1"/>
                </a:solidFill>
                <a:latin typeface="Lato" panose="020F0502020204030203" pitchFamily="34" charset="0"/>
                <a:ea typeface="Avenir"/>
                <a:cs typeface="Avenir"/>
                <a:sym typeface="Avenir"/>
              </a:rPr>
              <a:t>su</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hogar</a:t>
            </a:r>
            <a:r>
              <a:rPr lang="en-US">
                <a:solidFill>
                  <a:schemeClr val="tx1"/>
                </a:solidFill>
                <a:latin typeface="Lato" panose="020F0502020204030203" pitchFamily="34" charset="0"/>
                <a:ea typeface="Avenir"/>
                <a:cs typeface="Avenir"/>
                <a:sym typeface="Avenir"/>
              </a:rPr>
              <a:t> ha dado </a:t>
            </a:r>
            <a:r>
              <a:rPr lang="en-US" err="1">
                <a:solidFill>
                  <a:schemeClr val="tx1"/>
                </a:solidFill>
                <a:latin typeface="Lato" panose="020F0502020204030203" pitchFamily="34" charset="0"/>
                <a:ea typeface="Avenir"/>
                <a:cs typeface="Avenir"/>
                <a:sym typeface="Avenir"/>
              </a:rPr>
              <a:t>positivo</a:t>
            </a:r>
            <a:r>
              <a:rPr lang="en-US">
                <a:solidFill>
                  <a:schemeClr val="tx1"/>
                </a:solidFill>
                <a:latin typeface="Lato" panose="020F0502020204030203" pitchFamily="34" charset="0"/>
                <a:ea typeface="Avenir"/>
                <a:cs typeface="Avenir"/>
                <a:sym typeface="Avenir"/>
              </a:rPr>
              <a:t> en la </a:t>
            </a:r>
            <a:r>
              <a:rPr lang="en-US" err="1">
                <a:solidFill>
                  <a:schemeClr val="tx1"/>
                </a:solidFill>
                <a:latin typeface="Lato" panose="020F0502020204030203" pitchFamily="34" charset="0"/>
                <a:ea typeface="Avenir"/>
                <a:cs typeface="Avenir"/>
                <a:sym typeface="Avenir"/>
              </a:rPr>
              <a:t>prueba</a:t>
            </a:r>
            <a:r>
              <a:rPr lang="en-US">
                <a:solidFill>
                  <a:schemeClr val="tx1"/>
                </a:solidFill>
                <a:latin typeface="Lato" panose="020F0502020204030203" pitchFamily="34" charset="0"/>
                <a:ea typeface="Avenir"/>
                <a:cs typeface="Avenir"/>
                <a:sym typeface="Avenir"/>
              </a:rPr>
              <a:t> de COVID-19?</a:t>
            </a:r>
            <a:endParaRPr>
              <a:solidFill>
                <a:schemeClr val="tx1"/>
              </a:solidFill>
              <a:latin typeface="Lato" panose="020F0502020204030203" pitchFamily="34" charset="0"/>
              <a:ea typeface="Avenir"/>
              <a:cs typeface="Avenir"/>
              <a:sym typeface="Avenir"/>
            </a:endParaRPr>
          </a:p>
        </p:txBody>
      </p:sp>
      <p:pic>
        <p:nvPicPr>
          <p:cNvPr id="275" name="Google Shape;275;p23"/>
          <p:cNvPicPr preferRelativeResize="0"/>
          <p:nvPr/>
        </p:nvPicPr>
        <p:blipFill rotWithShape="1">
          <a:blip r:embed="rId3">
            <a:alphaModFix/>
            <a:duotone>
              <a:schemeClr val="bg2">
                <a:shade val="45000"/>
                <a:satMod val="135000"/>
              </a:schemeClr>
              <a:prstClr val="white"/>
            </a:duotone>
          </a:blip>
          <a:srcRect/>
          <a:stretch/>
        </p:blipFill>
        <p:spPr>
          <a:xfrm>
            <a:off x="1866799" y="1554311"/>
            <a:ext cx="8000000" cy="5000000"/>
          </a:xfrm>
          <a:prstGeom prst="rect">
            <a:avLst/>
          </a:prstGeom>
          <a:noFill/>
          <a:ln>
            <a:noFill/>
          </a:ln>
        </p:spPr>
      </p:pic>
      <p:sp>
        <p:nvSpPr>
          <p:cNvPr id="276" name="Google Shape;276;p23"/>
          <p:cNvSpPr txBox="1"/>
          <p:nvPr/>
        </p:nvSpPr>
        <p:spPr>
          <a:xfrm>
            <a:off x="3533833" y="2118427"/>
            <a:ext cx="796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10%</a:t>
            </a:r>
            <a:endParaRPr sz="1800">
              <a:solidFill>
                <a:schemeClr val="dk1"/>
              </a:solidFill>
              <a:latin typeface="Arial"/>
              <a:ea typeface="Arial"/>
              <a:cs typeface="Arial"/>
              <a:sym typeface="Arial"/>
            </a:endParaRPr>
          </a:p>
        </p:txBody>
      </p:sp>
      <p:sp>
        <p:nvSpPr>
          <p:cNvPr id="277" name="Google Shape;277;p23"/>
          <p:cNvSpPr txBox="1"/>
          <p:nvPr/>
        </p:nvSpPr>
        <p:spPr>
          <a:xfrm>
            <a:off x="9069964" y="3684979"/>
            <a:ext cx="796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89%</a:t>
            </a:r>
            <a:endParaRPr sz="1800">
              <a:solidFill>
                <a:schemeClr val="dk1"/>
              </a:solidFill>
              <a:latin typeface="Arial"/>
              <a:ea typeface="Arial"/>
              <a:cs typeface="Arial"/>
              <a:sym typeface="Arial"/>
            </a:endParaRPr>
          </a:p>
        </p:txBody>
      </p:sp>
      <p:sp>
        <p:nvSpPr>
          <p:cNvPr id="278" name="Google Shape;278;p23"/>
          <p:cNvSpPr txBox="1"/>
          <p:nvPr/>
        </p:nvSpPr>
        <p:spPr>
          <a:xfrm>
            <a:off x="3010659" y="5269874"/>
            <a:ext cx="796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4"/>
          <p:cNvSpPr txBox="1">
            <a:spLocks noGrp="1"/>
          </p:cNvSpPr>
          <p:nvPr>
            <p:ph type="title"/>
          </p:nvPr>
        </p:nvSpPr>
        <p:spPr>
          <a:xfrm>
            <a:off x="230909" y="316424"/>
            <a:ext cx="11776363" cy="10971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¿De que </a:t>
            </a:r>
            <a:r>
              <a:rPr lang="en-US" err="1">
                <a:solidFill>
                  <a:schemeClr val="tx1"/>
                </a:solidFill>
                <a:latin typeface="Lato" panose="020F0502020204030203" pitchFamily="34" charset="0"/>
                <a:ea typeface="Avenir"/>
                <a:cs typeface="Avenir"/>
                <a:sym typeface="Avenir"/>
              </a:rPr>
              <a:t>manera</a:t>
            </a:r>
            <a:r>
              <a:rPr lang="en-US">
                <a:solidFill>
                  <a:schemeClr val="tx1"/>
                </a:solidFill>
                <a:latin typeface="Lato" panose="020F0502020204030203" pitchFamily="34" charset="0"/>
                <a:ea typeface="Avenir"/>
                <a:cs typeface="Avenir"/>
                <a:sym typeface="Avenir"/>
              </a:rPr>
              <a:t> el COVID-19 ha </a:t>
            </a:r>
            <a:r>
              <a:rPr lang="en-US" err="1">
                <a:solidFill>
                  <a:schemeClr val="tx1"/>
                </a:solidFill>
                <a:latin typeface="Lato" panose="020F0502020204030203" pitchFamily="34" charset="0"/>
                <a:ea typeface="Avenir"/>
                <a:cs typeface="Avenir"/>
                <a:sym typeface="Avenir"/>
              </a:rPr>
              <a:t>afectado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negativamente</a:t>
            </a:r>
            <a:r>
              <a:rPr lang="en-US">
                <a:solidFill>
                  <a:schemeClr val="tx1"/>
                </a:solidFill>
                <a:latin typeface="Lato" panose="020F0502020204030203" pitchFamily="34" charset="0"/>
                <a:ea typeface="Avenir"/>
                <a:cs typeface="Avenir"/>
                <a:sym typeface="Avenir"/>
              </a:rPr>
              <a:t> a </a:t>
            </a:r>
            <a:r>
              <a:rPr lang="en-US" err="1">
                <a:solidFill>
                  <a:schemeClr val="tx1"/>
                </a:solidFill>
                <a:latin typeface="Lato" panose="020F0502020204030203" pitchFamily="34" charset="0"/>
                <a:ea typeface="Avenir"/>
                <a:cs typeface="Avenir"/>
                <a:sym typeface="Avenir"/>
              </a:rPr>
              <a:t>usted</a:t>
            </a:r>
            <a:r>
              <a:rPr lang="en-US">
                <a:solidFill>
                  <a:schemeClr val="tx1"/>
                </a:solidFill>
                <a:latin typeface="Lato" panose="020F0502020204030203" pitchFamily="34" charset="0"/>
                <a:ea typeface="Avenir"/>
                <a:cs typeface="Avenir"/>
                <a:sym typeface="Avenir"/>
              </a:rPr>
              <a:t> y </a:t>
            </a:r>
            <a:r>
              <a:rPr lang="en-US" err="1">
                <a:solidFill>
                  <a:schemeClr val="tx1"/>
                </a:solidFill>
                <a:latin typeface="Lato" panose="020F0502020204030203" pitchFamily="34" charset="0"/>
                <a:ea typeface="Avenir"/>
                <a:cs typeface="Avenir"/>
                <a:sym typeface="Avenir"/>
              </a:rPr>
              <a:t>su</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familia</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285" name="Google Shape;285;p24"/>
          <p:cNvPicPr preferRelativeResize="0"/>
          <p:nvPr/>
        </p:nvPicPr>
        <p:blipFill rotWithShape="1">
          <a:blip r:embed="rId3">
            <a:alphaModFix/>
            <a:duotone>
              <a:schemeClr val="bg2">
                <a:shade val="45000"/>
                <a:satMod val="135000"/>
              </a:schemeClr>
              <a:prstClr val="white"/>
            </a:duotone>
          </a:blip>
          <a:srcRect/>
          <a:stretch/>
        </p:blipFill>
        <p:spPr>
          <a:xfrm>
            <a:off x="1800124" y="1468864"/>
            <a:ext cx="8133350" cy="5083350"/>
          </a:xfrm>
          <a:prstGeom prst="rect">
            <a:avLst/>
          </a:prstGeom>
          <a:noFill/>
          <a:ln>
            <a:noFill/>
          </a:ln>
        </p:spPr>
      </p:pic>
      <p:sp>
        <p:nvSpPr>
          <p:cNvPr id="286" name="Google Shape;286;p24"/>
          <p:cNvSpPr txBox="1"/>
          <p:nvPr/>
        </p:nvSpPr>
        <p:spPr>
          <a:xfrm>
            <a:off x="6687635" y="1783614"/>
            <a:ext cx="796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44%</a:t>
            </a:r>
            <a:endParaRPr sz="1800">
              <a:solidFill>
                <a:schemeClr val="dk1"/>
              </a:solidFill>
              <a:latin typeface="Arial"/>
              <a:ea typeface="Arial"/>
              <a:cs typeface="Arial"/>
              <a:sym typeface="Arial"/>
            </a:endParaRPr>
          </a:p>
        </p:txBody>
      </p:sp>
      <p:sp>
        <p:nvSpPr>
          <p:cNvPr id="287" name="Google Shape;287;p24"/>
          <p:cNvSpPr txBox="1"/>
          <p:nvPr/>
        </p:nvSpPr>
        <p:spPr>
          <a:xfrm>
            <a:off x="6449252" y="2149769"/>
            <a:ext cx="796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41%</a:t>
            </a:r>
            <a:endParaRPr sz="1800">
              <a:solidFill>
                <a:schemeClr val="dk1"/>
              </a:solidFill>
              <a:latin typeface="Arial"/>
              <a:ea typeface="Arial"/>
              <a:cs typeface="Arial"/>
              <a:sym typeface="Arial"/>
            </a:endParaRPr>
          </a:p>
        </p:txBody>
      </p:sp>
      <p:sp>
        <p:nvSpPr>
          <p:cNvPr id="288" name="Google Shape;288;p24"/>
          <p:cNvSpPr txBox="1"/>
          <p:nvPr/>
        </p:nvSpPr>
        <p:spPr>
          <a:xfrm>
            <a:off x="6796283" y="2455283"/>
            <a:ext cx="796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52%</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738554" y="225669"/>
            <a:ext cx="6444762" cy="10971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sz="4000" dirty="0">
                <a:solidFill>
                  <a:schemeClr val="tx1"/>
                </a:solidFill>
                <a:latin typeface="Lato" panose="020F0502020204030203" pitchFamily="34" charset="0"/>
                <a:ea typeface="Avenir"/>
                <a:cs typeface="Avenir"/>
                <a:sym typeface="Avenir"/>
              </a:rPr>
              <a:t>Emergency Fund</a:t>
            </a:r>
            <a:endParaRPr sz="4000" dirty="0">
              <a:solidFill>
                <a:schemeClr val="tx1"/>
              </a:solidFill>
              <a:latin typeface="Lato" panose="020F0502020204030203" pitchFamily="34" charset="0"/>
              <a:ea typeface="Avenir"/>
              <a:cs typeface="Avenir"/>
              <a:sym typeface="Avenir"/>
            </a:endParaRPr>
          </a:p>
        </p:txBody>
      </p:sp>
      <p:sp>
        <p:nvSpPr>
          <p:cNvPr id="294" name="Google Shape;294;p25"/>
          <p:cNvSpPr txBox="1">
            <a:spLocks noGrp="1"/>
          </p:cNvSpPr>
          <p:nvPr>
            <p:ph type="body" idx="1"/>
          </p:nvPr>
        </p:nvSpPr>
        <p:spPr>
          <a:xfrm>
            <a:off x="571500" y="1498150"/>
            <a:ext cx="5524500" cy="5166300"/>
          </a:xfrm>
          <a:prstGeom prst="rect">
            <a:avLst/>
          </a:prstGeom>
          <a:noFill/>
          <a:ln>
            <a:noFill/>
          </a:ln>
        </p:spPr>
        <p:txBody>
          <a:bodyPr spcFirstLastPara="1" wrap="square" lIns="0" tIns="45700" rIns="0" bIns="45700" anchor="t" anchorCtr="0">
            <a:normAutofit lnSpcReduction="10000"/>
          </a:bodyPr>
          <a:lstStyle/>
          <a:p>
            <a:pPr marL="0" lvl="0" indent="0" rtl="0">
              <a:lnSpc>
                <a:spcPct val="100000"/>
              </a:lnSpc>
              <a:spcBef>
                <a:spcPts val="0"/>
              </a:spcBef>
              <a:spcAft>
                <a:spcPts val="2100"/>
              </a:spcAft>
              <a:buClr>
                <a:schemeClr val="dk1"/>
              </a:buClr>
              <a:buSzPts val="1800"/>
              <a:buNone/>
            </a:pPr>
            <a:r>
              <a:rPr lang="en-US"/>
              <a:t>Soon after the COVID situation began shutting down local businesses and restaurants, Purdue Extension Educator Esmeralda Cruz Figueroa began collecting data on the impact of this crisis on local Latino families. Since many workers were either considered “essential” and were in need of PPE or were laid off due to the contracting economy, it was estimated nationwide the Latinos were suffering a higher percentage of economic loss than other demographic groups. </a:t>
            </a:r>
          </a:p>
          <a:p>
            <a:pPr marL="0" lvl="0" indent="0" rtl="0">
              <a:lnSpc>
                <a:spcPct val="100000"/>
              </a:lnSpc>
              <a:spcBef>
                <a:spcPts val="0"/>
              </a:spcBef>
              <a:spcAft>
                <a:spcPts val="2100"/>
              </a:spcAft>
              <a:buClr>
                <a:schemeClr val="dk1"/>
              </a:buClr>
              <a:buSzPts val="1800"/>
              <a:buNone/>
            </a:pPr>
            <a:r>
              <a:rPr lang="en-US"/>
              <a:t>Cruz Figueroa wrote a grant to the United Way for $10,000, which was awarded and distributed by the Learning Network of Clinton County during the summer of 2020. In partnership with St. Mary’s Catholic Church, which matched the grant award, about $20,000 in aid was allocated to local Latino families through the Emergency Fund. </a:t>
            </a:r>
            <a:endParaRPr/>
          </a:p>
        </p:txBody>
      </p:sp>
      <p:pic>
        <p:nvPicPr>
          <p:cNvPr id="295" name="Google Shape;295;p25"/>
          <p:cNvPicPr preferRelativeResize="0"/>
          <p:nvPr/>
        </p:nvPicPr>
        <p:blipFill rotWithShape="1">
          <a:blip r:embed="rId3">
            <a:alphaModFix/>
            <a:duotone>
              <a:schemeClr val="bg2">
                <a:shade val="45000"/>
                <a:satMod val="135000"/>
              </a:schemeClr>
              <a:prstClr val="white"/>
            </a:duotone>
          </a:blip>
          <a:srcRect/>
          <a:stretch/>
        </p:blipFill>
        <p:spPr>
          <a:xfrm>
            <a:off x="7097125" y="374375"/>
            <a:ext cx="4683358" cy="60615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7"/>
          <p:cNvSpPr txBox="1">
            <a:spLocks noGrp="1"/>
          </p:cNvSpPr>
          <p:nvPr>
            <p:ph type="ctrTitle"/>
          </p:nvPr>
        </p:nvSpPr>
        <p:spPr>
          <a:xfrm>
            <a:off x="2215825" y="1995325"/>
            <a:ext cx="8442000" cy="2055900"/>
          </a:xfrm>
          <a:prstGeom prst="rect">
            <a:avLst/>
          </a:prstGeom>
          <a:noFill/>
          <a:ln>
            <a:noFill/>
          </a:ln>
        </p:spPr>
        <p:txBody>
          <a:bodyPr spcFirstLastPara="1" wrap="square" lIns="0" tIns="45700" rIns="0"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dirty="0">
                <a:solidFill>
                  <a:schemeClr val="bg2"/>
                </a:solidFill>
              </a:rPr>
              <a:t>HEALTH STATUS</a:t>
            </a:r>
            <a:endParaRPr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8"/>
          <p:cNvSpPr txBox="1">
            <a:spLocks noGrp="1"/>
          </p:cNvSpPr>
          <p:nvPr>
            <p:ph type="title"/>
          </p:nvPr>
        </p:nvSpPr>
        <p:spPr>
          <a:xfrm>
            <a:off x="571499" y="76200"/>
            <a:ext cx="10743000" cy="10971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Cómo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está</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su</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salud</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313" name="Google Shape;313;p28"/>
          <p:cNvPicPr preferRelativeResize="0"/>
          <p:nvPr/>
        </p:nvPicPr>
        <p:blipFill rotWithShape="1">
          <a:blip r:embed="rId3">
            <a:alphaModFix/>
            <a:duotone>
              <a:schemeClr val="bg2">
                <a:shade val="45000"/>
                <a:satMod val="135000"/>
              </a:schemeClr>
              <a:prstClr val="white"/>
            </a:duotone>
          </a:blip>
          <a:srcRect/>
          <a:stretch/>
        </p:blipFill>
        <p:spPr>
          <a:xfrm>
            <a:off x="1919699" y="1298882"/>
            <a:ext cx="8352610" cy="5220381"/>
          </a:xfrm>
          <a:prstGeom prst="rect">
            <a:avLst/>
          </a:prstGeom>
          <a:noFill/>
          <a:ln>
            <a:noFill/>
          </a:ln>
        </p:spPr>
      </p:pic>
      <p:sp>
        <p:nvSpPr>
          <p:cNvPr id="314" name="Google Shape;314;p28"/>
          <p:cNvSpPr txBox="1"/>
          <p:nvPr/>
        </p:nvSpPr>
        <p:spPr>
          <a:xfrm>
            <a:off x="3497414" y="1699222"/>
            <a:ext cx="796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4%</a:t>
            </a:r>
            <a:endParaRPr sz="1800">
              <a:solidFill>
                <a:schemeClr val="dk1"/>
              </a:solidFill>
              <a:latin typeface="Arial"/>
              <a:ea typeface="Arial"/>
              <a:cs typeface="Arial"/>
              <a:sym typeface="Arial"/>
            </a:endParaRPr>
          </a:p>
        </p:txBody>
      </p:sp>
      <p:sp>
        <p:nvSpPr>
          <p:cNvPr id="315" name="Google Shape;315;p28"/>
          <p:cNvSpPr txBox="1"/>
          <p:nvPr/>
        </p:nvSpPr>
        <p:spPr>
          <a:xfrm>
            <a:off x="7569200" y="2603071"/>
            <a:ext cx="796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34%</a:t>
            </a:r>
            <a:endParaRPr sz="1800">
              <a:solidFill>
                <a:schemeClr val="dk1"/>
              </a:solidFill>
              <a:latin typeface="Arial"/>
              <a:ea typeface="Arial"/>
              <a:cs typeface="Arial"/>
              <a:sym typeface="Arial"/>
            </a:endParaRPr>
          </a:p>
        </p:txBody>
      </p:sp>
      <p:sp>
        <p:nvSpPr>
          <p:cNvPr id="316" name="Google Shape;316;p28"/>
          <p:cNvSpPr txBox="1"/>
          <p:nvPr/>
        </p:nvSpPr>
        <p:spPr>
          <a:xfrm>
            <a:off x="9330442" y="3539740"/>
            <a:ext cx="796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46%</a:t>
            </a:r>
            <a:endParaRPr sz="1800">
              <a:solidFill>
                <a:schemeClr val="dk1"/>
              </a:solidFill>
              <a:latin typeface="Arial"/>
              <a:ea typeface="Arial"/>
              <a:cs typeface="Arial"/>
              <a:sym typeface="Arial"/>
            </a:endParaRPr>
          </a:p>
        </p:txBody>
      </p:sp>
      <p:sp>
        <p:nvSpPr>
          <p:cNvPr id="317" name="Google Shape;317;p28"/>
          <p:cNvSpPr txBox="1"/>
          <p:nvPr/>
        </p:nvSpPr>
        <p:spPr>
          <a:xfrm>
            <a:off x="3990702" y="4553265"/>
            <a:ext cx="796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7%</a:t>
            </a:r>
            <a:endParaRPr sz="1800">
              <a:solidFill>
                <a:schemeClr val="dk1"/>
              </a:solidFill>
              <a:latin typeface="Arial"/>
              <a:ea typeface="Arial"/>
              <a:cs typeface="Arial"/>
              <a:sym typeface="Arial"/>
            </a:endParaRPr>
          </a:p>
        </p:txBody>
      </p:sp>
      <p:sp>
        <p:nvSpPr>
          <p:cNvPr id="318" name="Google Shape;318;p28"/>
          <p:cNvSpPr txBox="1"/>
          <p:nvPr/>
        </p:nvSpPr>
        <p:spPr>
          <a:xfrm>
            <a:off x="4294249" y="5536264"/>
            <a:ext cx="796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9%</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9"/>
          <p:cNvSpPr txBox="1">
            <a:spLocks noGrp="1"/>
          </p:cNvSpPr>
          <p:nvPr>
            <p:ph type="title"/>
          </p:nvPr>
        </p:nvSpPr>
        <p:spPr>
          <a:xfrm>
            <a:off x="495299" y="304800"/>
            <a:ext cx="10951200" cy="10971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Cuál</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porcentaje</a:t>
            </a:r>
            <a:r>
              <a:rPr lang="en-US">
                <a:solidFill>
                  <a:schemeClr val="tx1"/>
                </a:solidFill>
                <a:latin typeface="Lato" panose="020F0502020204030203" pitchFamily="34" charset="0"/>
                <a:ea typeface="Avenir"/>
                <a:cs typeface="Avenir"/>
                <a:sym typeface="Avenir"/>
              </a:rPr>
              <a:t> del </a:t>
            </a:r>
            <a:r>
              <a:rPr lang="en-US" err="1">
                <a:solidFill>
                  <a:schemeClr val="tx1"/>
                </a:solidFill>
                <a:latin typeface="Lato" panose="020F0502020204030203" pitchFamily="34" charset="0"/>
                <a:ea typeface="Avenir"/>
                <a:cs typeface="Avenir"/>
                <a:sym typeface="Avenir"/>
              </a:rPr>
              <a:t>tiempo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tiene</a:t>
            </a:r>
            <a:r>
              <a:rPr lang="en-US">
                <a:solidFill>
                  <a:schemeClr val="tx1"/>
                </a:solidFill>
                <a:latin typeface="Lato" panose="020F0502020204030203" pitchFamily="34" charset="0"/>
                <a:ea typeface="Avenir"/>
                <a:cs typeface="Avenir"/>
                <a:sym typeface="Avenir"/>
              </a:rPr>
              <a:t> dolor en que le </a:t>
            </a:r>
            <a:r>
              <a:rPr lang="en-US" err="1">
                <a:solidFill>
                  <a:schemeClr val="tx1"/>
                </a:solidFill>
                <a:latin typeface="Lato" panose="020F0502020204030203" pitchFamily="34" charset="0"/>
                <a:ea typeface="Avenir"/>
                <a:cs typeface="Avenir"/>
                <a:sym typeface="Avenir"/>
              </a:rPr>
              <a:t>dificultó</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realizar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actividades</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diarias</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325" name="Google Shape;325;p29"/>
          <p:cNvPicPr preferRelativeResize="0"/>
          <p:nvPr/>
        </p:nvPicPr>
        <p:blipFill rotWithShape="1">
          <a:blip r:embed="rId3">
            <a:alphaModFix/>
            <a:duotone>
              <a:schemeClr val="bg2">
                <a:shade val="45000"/>
                <a:satMod val="135000"/>
              </a:schemeClr>
              <a:prstClr val="white"/>
            </a:duotone>
          </a:blip>
          <a:srcRect/>
          <a:stretch/>
        </p:blipFill>
        <p:spPr>
          <a:xfrm>
            <a:off x="2004250" y="1478100"/>
            <a:ext cx="7933300" cy="5099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0"/>
          <p:cNvSpPr txBox="1">
            <a:spLocks noGrp="1"/>
          </p:cNvSpPr>
          <p:nvPr>
            <p:ph type="title"/>
          </p:nvPr>
        </p:nvSpPr>
        <p:spPr>
          <a:xfrm>
            <a:off x="495299" y="304800"/>
            <a:ext cx="10951200" cy="10971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Cuál</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porcentaje</a:t>
            </a:r>
            <a:r>
              <a:rPr lang="en-US">
                <a:solidFill>
                  <a:schemeClr val="tx1"/>
                </a:solidFill>
                <a:latin typeface="Lato" panose="020F0502020204030203" pitchFamily="34" charset="0"/>
                <a:ea typeface="Avenir"/>
                <a:cs typeface="Avenir"/>
                <a:sym typeface="Avenir"/>
              </a:rPr>
              <a:t> del </a:t>
            </a:r>
            <a:r>
              <a:rPr lang="en-US" err="1">
                <a:solidFill>
                  <a:schemeClr val="tx1"/>
                </a:solidFill>
                <a:latin typeface="Lato" panose="020F0502020204030203" pitchFamily="34" charset="0"/>
                <a:ea typeface="Avenir"/>
                <a:cs typeface="Avenir"/>
                <a:sym typeface="Avenir"/>
              </a:rPr>
              <a:t>tiempo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tiene</a:t>
            </a:r>
            <a:r>
              <a:rPr lang="en-US">
                <a:solidFill>
                  <a:schemeClr val="tx1"/>
                </a:solidFill>
                <a:latin typeface="Lato" panose="020F0502020204030203" pitchFamily="34" charset="0"/>
                <a:ea typeface="Avenir"/>
                <a:cs typeface="Avenir"/>
                <a:sym typeface="Avenir"/>
              </a:rPr>
              <a:t> dolor en que le </a:t>
            </a:r>
            <a:r>
              <a:rPr lang="en-US" err="1">
                <a:solidFill>
                  <a:schemeClr val="tx1"/>
                </a:solidFill>
                <a:latin typeface="Lato" panose="020F0502020204030203" pitchFamily="34" charset="0"/>
                <a:ea typeface="Avenir"/>
                <a:cs typeface="Avenir"/>
                <a:sym typeface="Avenir"/>
              </a:rPr>
              <a:t>dificultó</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realizar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actividades</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diarias</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332" name="Google Shape;332;p30"/>
          <p:cNvPicPr preferRelativeResize="0"/>
          <p:nvPr/>
        </p:nvPicPr>
        <p:blipFill rotWithShape="1">
          <a:blip r:embed="rId3">
            <a:alphaModFix/>
            <a:duotone>
              <a:schemeClr val="bg2">
                <a:shade val="45000"/>
                <a:satMod val="135000"/>
              </a:schemeClr>
              <a:prstClr val="white"/>
            </a:duotone>
          </a:blip>
          <a:srcRect/>
          <a:stretch/>
        </p:blipFill>
        <p:spPr>
          <a:xfrm>
            <a:off x="1830682" y="1401900"/>
            <a:ext cx="7200599" cy="51432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
          <p:cNvSpPr txBox="1">
            <a:spLocks noGrp="1"/>
          </p:cNvSpPr>
          <p:nvPr>
            <p:ph type="title"/>
          </p:nvPr>
        </p:nvSpPr>
        <p:spPr>
          <a:xfrm>
            <a:off x="571500" y="76200"/>
            <a:ext cx="9980700" cy="10971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dirty="0">
                <a:latin typeface="Lato" panose="020F0502020204030203" pitchFamily="34" charset="0"/>
              </a:rPr>
              <a:t>Methodology</a:t>
            </a:r>
            <a:endParaRPr dirty="0">
              <a:latin typeface="Lato" panose="020F0502020204030203" pitchFamily="34" charset="0"/>
            </a:endParaRPr>
          </a:p>
        </p:txBody>
      </p:sp>
      <p:sp>
        <p:nvSpPr>
          <p:cNvPr id="143" name="Google Shape;143;p3"/>
          <p:cNvSpPr txBox="1">
            <a:spLocks noGrp="1"/>
          </p:cNvSpPr>
          <p:nvPr>
            <p:ph type="body" idx="1"/>
          </p:nvPr>
        </p:nvSpPr>
        <p:spPr>
          <a:xfrm>
            <a:off x="531098" y="1372056"/>
            <a:ext cx="5410200" cy="4572000"/>
          </a:xfrm>
          <a:prstGeom prst="rect">
            <a:avLst/>
          </a:prstGeom>
          <a:noFill/>
          <a:ln>
            <a:noFill/>
          </a:ln>
        </p:spPr>
        <p:txBody>
          <a:bodyPr spcFirstLastPara="1" wrap="square" lIns="0" tIns="45700" rIns="0" bIns="45700" anchor="t" anchorCtr="0">
            <a:normAutofit fontScale="85000" lnSpcReduction="20000"/>
          </a:bodyPr>
          <a:lstStyle/>
          <a:p>
            <a:pPr marL="228600" lvl="0" indent="-228600" algn="l" rtl="0">
              <a:lnSpc>
                <a:spcPct val="110000"/>
              </a:lnSpc>
              <a:spcBef>
                <a:spcPts val="0"/>
              </a:spcBef>
              <a:spcAft>
                <a:spcPts val="0"/>
              </a:spcAft>
              <a:buSzPts val="2000"/>
              <a:buChar char="●"/>
            </a:pPr>
            <a:r>
              <a:rPr lang="en-US" dirty="0"/>
              <a:t>15 bilingual surveyors were assigned to five zones throughout the City of Frankfort </a:t>
            </a:r>
            <a:endParaRPr dirty="0"/>
          </a:p>
          <a:p>
            <a:pPr marL="228600" lvl="0" indent="-228600" algn="l" rtl="0">
              <a:lnSpc>
                <a:spcPct val="110000"/>
              </a:lnSpc>
              <a:spcBef>
                <a:spcPts val="1800"/>
              </a:spcBef>
              <a:spcAft>
                <a:spcPts val="0"/>
              </a:spcAft>
              <a:buSzPts val="2000"/>
              <a:buChar char="●"/>
            </a:pPr>
            <a:r>
              <a:rPr lang="en-US" dirty="0"/>
              <a:t>In teams of two or three, the surveyors knocked on doors in their assigned zone and asked Latino residents 48 questions</a:t>
            </a:r>
            <a:endParaRPr dirty="0"/>
          </a:p>
          <a:p>
            <a:pPr marL="228600" lvl="0" indent="-228600" algn="l" rtl="0">
              <a:lnSpc>
                <a:spcPct val="110000"/>
              </a:lnSpc>
              <a:spcBef>
                <a:spcPts val="1800"/>
              </a:spcBef>
              <a:spcAft>
                <a:spcPts val="0"/>
              </a:spcAft>
              <a:buSzPts val="2000"/>
              <a:buChar char="●"/>
            </a:pPr>
            <a:r>
              <a:rPr lang="en-US" dirty="0"/>
              <a:t>Each survey participant spent approximately 20 minutes answering all the questions, while the surveyors entered the answers and made notes of participants’ feedback</a:t>
            </a:r>
            <a:endParaRPr dirty="0"/>
          </a:p>
          <a:p>
            <a:pPr marL="228600" lvl="0" indent="-228600" algn="l" rtl="0">
              <a:lnSpc>
                <a:spcPct val="110000"/>
              </a:lnSpc>
              <a:spcBef>
                <a:spcPts val="1800"/>
              </a:spcBef>
              <a:spcAft>
                <a:spcPts val="2100"/>
              </a:spcAft>
              <a:buSzPts val="2000"/>
              <a:buChar char="●"/>
            </a:pPr>
            <a:r>
              <a:rPr lang="en-US" dirty="0"/>
              <a:t>During the course of five (5) weekends, 579 people participated—461 in Spanish and 118 in English.</a:t>
            </a:r>
            <a:endParaRPr dirty="0"/>
          </a:p>
        </p:txBody>
      </p:sp>
      <p:sp>
        <p:nvSpPr>
          <p:cNvPr id="144" name="Google Shape;144;p3"/>
          <p:cNvSpPr txBox="1"/>
          <p:nvPr/>
        </p:nvSpPr>
        <p:spPr>
          <a:xfrm>
            <a:off x="6583679" y="666885"/>
            <a:ext cx="77372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 name="Google Shape;145;p3"/>
          <p:cNvSpPr txBox="1"/>
          <p:nvPr/>
        </p:nvSpPr>
        <p:spPr>
          <a:xfrm>
            <a:off x="6583679" y="851551"/>
            <a:ext cx="1336432" cy="10410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46" name="Google Shape;146;p3"/>
          <p:cNvPicPr preferRelativeResize="0"/>
          <p:nvPr/>
        </p:nvPicPr>
        <p:blipFill rotWithShape="1">
          <a:blip r:embed="rId3">
            <a:alphaModFix/>
          </a:blip>
          <a:srcRect r="12633"/>
          <a:stretch/>
        </p:blipFill>
        <p:spPr>
          <a:xfrm>
            <a:off x="6264075" y="3561350"/>
            <a:ext cx="2611574" cy="2989800"/>
          </a:xfrm>
          <a:prstGeom prst="rect">
            <a:avLst/>
          </a:prstGeom>
          <a:noFill/>
          <a:ln>
            <a:noFill/>
          </a:ln>
        </p:spPr>
      </p:pic>
      <p:pic>
        <p:nvPicPr>
          <p:cNvPr id="147" name="Google Shape;147;p3"/>
          <p:cNvPicPr preferRelativeResize="0"/>
          <p:nvPr/>
        </p:nvPicPr>
        <p:blipFill rotWithShape="1">
          <a:blip r:embed="rId4">
            <a:alphaModFix/>
          </a:blip>
          <a:srcRect l="6659" t="23536" r="11856" b="21606"/>
          <a:stretch/>
        </p:blipFill>
        <p:spPr>
          <a:xfrm>
            <a:off x="6155425" y="450325"/>
            <a:ext cx="5772050" cy="2914500"/>
          </a:xfrm>
          <a:prstGeom prst="rect">
            <a:avLst/>
          </a:prstGeom>
          <a:noFill/>
          <a:ln>
            <a:noFill/>
          </a:ln>
        </p:spPr>
      </p:pic>
      <p:pic>
        <p:nvPicPr>
          <p:cNvPr id="148" name="Google Shape;148;p3"/>
          <p:cNvPicPr preferRelativeResize="0"/>
          <p:nvPr/>
        </p:nvPicPr>
        <p:blipFill rotWithShape="1">
          <a:blip r:embed="rId5">
            <a:alphaModFix/>
          </a:blip>
          <a:srcRect l="28237" t="46818" r="28638" b="4084"/>
          <a:stretch/>
        </p:blipFill>
        <p:spPr>
          <a:xfrm>
            <a:off x="9292375" y="3561350"/>
            <a:ext cx="2410350" cy="29145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1"/>
          <p:cNvSpPr txBox="1">
            <a:spLocks noGrp="1"/>
          </p:cNvSpPr>
          <p:nvPr>
            <p:ph type="title"/>
          </p:nvPr>
        </p:nvSpPr>
        <p:spPr>
          <a:xfrm>
            <a:off x="495299" y="304800"/>
            <a:ext cx="10951200" cy="10971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Cuál</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porcentaje</a:t>
            </a:r>
            <a:r>
              <a:rPr lang="en-US">
                <a:solidFill>
                  <a:schemeClr val="tx1"/>
                </a:solidFill>
                <a:latin typeface="Lato" panose="020F0502020204030203" pitchFamily="34" charset="0"/>
                <a:ea typeface="Avenir"/>
                <a:cs typeface="Avenir"/>
                <a:sym typeface="Avenir"/>
              </a:rPr>
              <a:t> del </a:t>
            </a:r>
            <a:r>
              <a:rPr lang="en-US" err="1">
                <a:solidFill>
                  <a:schemeClr val="tx1"/>
                </a:solidFill>
                <a:latin typeface="Lato" panose="020F0502020204030203" pitchFamily="34" charset="0"/>
                <a:ea typeface="Avenir"/>
                <a:cs typeface="Avenir"/>
                <a:sym typeface="Avenir"/>
              </a:rPr>
              <a:t>tiempo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tiene</a:t>
            </a:r>
            <a:r>
              <a:rPr lang="en-US">
                <a:solidFill>
                  <a:schemeClr val="tx1"/>
                </a:solidFill>
                <a:latin typeface="Lato" panose="020F0502020204030203" pitchFamily="34" charset="0"/>
                <a:ea typeface="Avenir"/>
                <a:cs typeface="Avenir"/>
                <a:sym typeface="Avenir"/>
              </a:rPr>
              <a:t> dolor en que le </a:t>
            </a:r>
            <a:r>
              <a:rPr lang="en-US" err="1">
                <a:solidFill>
                  <a:schemeClr val="tx1"/>
                </a:solidFill>
                <a:latin typeface="Lato" panose="020F0502020204030203" pitchFamily="34" charset="0"/>
                <a:ea typeface="Avenir"/>
                <a:cs typeface="Avenir"/>
                <a:sym typeface="Avenir"/>
              </a:rPr>
              <a:t>dificultó</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realizar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actividades</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diarias</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339" name="Google Shape;339;p31"/>
          <p:cNvPicPr preferRelativeResize="0"/>
          <p:nvPr/>
        </p:nvPicPr>
        <p:blipFill rotWithShape="1">
          <a:blip r:embed="rId3">
            <a:alphaModFix/>
            <a:duotone>
              <a:schemeClr val="bg2">
                <a:shade val="45000"/>
                <a:satMod val="135000"/>
              </a:schemeClr>
              <a:prstClr val="white"/>
            </a:duotone>
          </a:blip>
          <a:srcRect/>
          <a:stretch/>
        </p:blipFill>
        <p:spPr>
          <a:xfrm>
            <a:off x="2427050" y="1478100"/>
            <a:ext cx="7087700" cy="5062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2"/>
          <p:cNvSpPr txBox="1">
            <a:spLocks noGrp="1"/>
          </p:cNvSpPr>
          <p:nvPr>
            <p:ph type="title"/>
          </p:nvPr>
        </p:nvSpPr>
        <p:spPr>
          <a:xfrm>
            <a:off x="571499" y="817684"/>
            <a:ext cx="6620609" cy="631108"/>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3200"/>
              <a:buFont typeface="Arial"/>
              <a:buNone/>
            </a:pPr>
            <a:r>
              <a:rPr lang="en-US" sz="4000" dirty="0">
                <a:latin typeface="Lato" panose="020F0502020204030203" pitchFamily="34" charset="0"/>
                <a:ea typeface="Avenir"/>
                <a:cs typeface="Avenir"/>
                <a:sym typeface="Avenir"/>
              </a:rPr>
              <a:t>Clinton County Minority Health Coalition Resources</a:t>
            </a:r>
            <a:endParaRPr sz="4000" dirty="0">
              <a:latin typeface="Lato" panose="020F0502020204030203" pitchFamily="34" charset="0"/>
              <a:ea typeface="Avenir"/>
              <a:cs typeface="Avenir"/>
              <a:sym typeface="Avenir"/>
            </a:endParaRPr>
          </a:p>
        </p:txBody>
      </p:sp>
      <p:sp>
        <p:nvSpPr>
          <p:cNvPr id="345" name="Google Shape;345;p32"/>
          <p:cNvSpPr txBox="1">
            <a:spLocks noGrp="1"/>
          </p:cNvSpPr>
          <p:nvPr>
            <p:ph type="body" idx="1"/>
          </p:nvPr>
        </p:nvSpPr>
        <p:spPr>
          <a:xfrm>
            <a:off x="571499" y="1574925"/>
            <a:ext cx="6078600" cy="4793700"/>
          </a:xfrm>
          <a:prstGeom prst="rect">
            <a:avLst/>
          </a:prstGeom>
          <a:noFill/>
          <a:ln>
            <a:noFill/>
          </a:ln>
        </p:spPr>
        <p:txBody>
          <a:bodyPr spcFirstLastPara="1" wrap="square" lIns="0" tIns="45700" rIns="0" bIns="45700" anchor="t" anchorCtr="0">
            <a:normAutofit/>
          </a:bodyPr>
          <a:lstStyle/>
          <a:p>
            <a:pPr marL="0" lvl="0" indent="0" rtl="0">
              <a:lnSpc>
                <a:spcPct val="100000"/>
              </a:lnSpc>
              <a:spcBef>
                <a:spcPts val="0"/>
              </a:spcBef>
              <a:spcAft>
                <a:spcPts val="0"/>
              </a:spcAft>
              <a:buClr>
                <a:schemeClr val="dk1"/>
              </a:buClr>
              <a:buSzPts val="2300"/>
              <a:buNone/>
            </a:pPr>
            <a:r>
              <a:rPr lang="en-US" sz="2000">
                <a:solidFill>
                  <a:schemeClr val="bg2"/>
                </a:solidFill>
              </a:rPr>
              <a:t>Indiana Minority Health Coalition addresses health disparities through research, training, education and advocacy in order to offer better access to quality healthcare services for underserved audiences. </a:t>
            </a:r>
          </a:p>
          <a:p>
            <a:pPr marL="0" lvl="0" indent="0" rtl="0">
              <a:lnSpc>
                <a:spcPct val="100000"/>
              </a:lnSpc>
              <a:spcBef>
                <a:spcPts val="0"/>
              </a:spcBef>
              <a:spcAft>
                <a:spcPts val="0"/>
              </a:spcAft>
              <a:buClr>
                <a:schemeClr val="dk1"/>
              </a:buClr>
              <a:buSzPts val="2300"/>
              <a:buNone/>
            </a:pPr>
            <a:endParaRPr lang="en-US" sz="2000">
              <a:solidFill>
                <a:schemeClr val="bg2"/>
              </a:solidFill>
            </a:endParaRPr>
          </a:p>
          <a:p>
            <a:pPr marL="0" lvl="0" indent="0" rtl="0">
              <a:lnSpc>
                <a:spcPct val="100000"/>
              </a:lnSpc>
              <a:spcBef>
                <a:spcPts val="0"/>
              </a:spcBef>
              <a:spcAft>
                <a:spcPts val="0"/>
              </a:spcAft>
              <a:buClr>
                <a:schemeClr val="dk1"/>
              </a:buClr>
              <a:buSzPts val="2300"/>
              <a:buNone/>
            </a:pPr>
            <a:r>
              <a:rPr lang="en-US" sz="2000">
                <a:solidFill>
                  <a:schemeClr val="bg2"/>
                </a:solidFill>
              </a:rPr>
              <a:t>Educational sessions, screenings, and other interventions are provided to help improve:</a:t>
            </a:r>
          </a:p>
          <a:p>
            <a:pPr marL="342900" lvl="0" indent="-342900" rtl="0">
              <a:lnSpc>
                <a:spcPct val="100000"/>
              </a:lnSpc>
              <a:spcBef>
                <a:spcPts val="0"/>
              </a:spcBef>
              <a:spcAft>
                <a:spcPts val="0"/>
              </a:spcAft>
              <a:buClr>
                <a:schemeClr val="dk1"/>
              </a:buClr>
              <a:buSzPts val="2300"/>
              <a:buAutoNum type="arabicParenR"/>
            </a:pPr>
            <a:r>
              <a:rPr lang="en-US" sz="2000">
                <a:solidFill>
                  <a:schemeClr val="bg2"/>
                </a:solidFill>
              </a:rPr>
              <a:t>mental health</a:t>
            </a:r>
          </a:p>
          <a:p>
            <a:pPr marL="342900" lvl="0" indent="-342900" rtl="0">
              <a:lnSpc>
                <a:spcPct val="100000"/>
              </a:lnSpc>
              <a:spcBef>
                <a:spcPts val="0"/>
              </a:spcBef>
              <a:spcAft>
                <a:spcPts val="0"/>
              </a:spcAft>
              <a:buClr>
                <a:schemeClr val="dk1"/>
              </a:buClr>
              <a:buSzPts val="2300"/>
              <a:buAutoNum type="arabicParenR"/>
            </a:pPr>
            <a:r>
              <a:rPr lang="en-US" sz="2000">
                <a:solidFill>
                  <a:schemeClr val="bg2"/>
                </a:solidFill>
              </a:rPr>
              <a:t>oral health, while minimizing the risks associated with</a:t>
            </a:r>
          </a:p>
          <a:p>
            <a:pPr marL="342900" lvl="0" indent="-342900" rtl="0">
              <a:lnSpc>
                <a:spcPct val="100000"/>
              </a:lnSpc>
              <a:spcBef>
                <a:spcPts val="0"/>
              </a:spcBef>
              <a:spcAft>
                <a:spcPts val="0"/>
              </a:spcAft>
              <a:buClr>
                <a:schemeClr val="dk1"/>
              </a:buClr>
              <a:buSzPts val="2300"/>
              <a:buAutoNum type="arabicParenR"/>
            </a:pPr>
            <a:r>
              <a:rPr lang="en-US" sz="2000">
                <a:solidFill>
                  <a:schemeClr val="bg2"/>
                </a:solidFill>
              </a:rPr>
              <a:t>obesity and </a:t>
            </a:r>
          </a:p>
          <a:p>
            <a:pPr marL="342900" lvl="0" indent="-342900" rtl="0">
              <a:lnSpc>
                <a:spcPct val="100000"/>
              </a:lnSpc>
              <a:spcBef>
                <a:spcPts val="0"/>
              </a:spcBef>
              <a:spcAft>
                <a:spcPts val="0"/>
              </a:spcAft>
              <a:buClr>
                <a:schemeClr val="dk1"/>
              </a:buClr>
              <a:buSzPts val="2300"/>
              <a:buAutoNum type="arabicParenR"/>
            </a:pPr>
            <a:r>
              <a:rPr lang="en-US" sz="2000">
                <a:solidFill>
                  <a:schemeClr val="bg2"/>
                </a:solidFill>
              </a:rPr>
              <a:t>diabetes.</a:t>
            </a:r>
            <a:endParaRPr sz="2000">
              <a:solidFill>
                <a:schemeClr val="bg2"/>
              </a:solidFill>
            </a:endParaRPr>
          </a:p>
          <a:p>
            <a:pPr marL="0" lvl="0" indent="0" algn="l" rtl="0">
              <a:lnSpc>
                <a:spcPct val="90000"/>
              </a:lnSpc>
              <a:spcBef>
                <a:spcPts val="1200"/>
              </a:spcBef>
              <a:spcAft>
                <a:spcPts val="0"/>
              </a:spcAft>
              <a:buClr>
                <a:schemeClr val="dk1"/>
              </a:buClr>
              <a:buSzPts val="1800"/>
              <a:buNone/>
            </a:pPr>
            <a:endParaRPr/>
          </a:p>
          <a:p>
            <a:pPr marL="0" lvl="0" indent="0" algn="l" rtl="0">
              <a:lnSpc>
                <a:spcPct val="90000"/>
              </a:lnSpc>
              <a:spcBef>
                <a:spcPts val="1200"/>
              </a:spcBef>
              <a:spcAft>
                <a:spcPts val="2100"/>
              </a:spcAft>
              <a:buClr>
                <a:schemeClr val="dk1"/>
              </a:buClr>
              <a:buSzPts val="1800"/>
              <a:buNone/>
            </a:pPr>
            <a:endParaRPr b="1"/>
          </a:p>
        </p:txBody>
      </p:sp>
      <p:pic>
        <p:nvPicPr>
          <p:cNvPr id="3" name="Picture 2"/>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87520" y="1785849"/>
            <a:ext cx="3680818" cy="3525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3"/>
          <p:cNvSpPr txBox="1">
            <a:spLocks noGrp="1"/>
          </p:cNvSpPr>
          <p:nvPr>
            <p:ph type="ctrTitle"/>
          </p:nvPr>
        </p:nvSpPr>
        <p:spPr>
          <a:xfrm>
            <a:off x="1901536" y="2186500"/>
            <a:ext cx="8442000" cy="2055900"/>
          </a:xfrm>
          <a:prstGeom prst="rect">
            <a:avLst/>
          </a:prstGeom>
          <a:noFill/>
          <a:ln>
            <a:noFill/>
          </a:ln>
        </p:spPr>
        <p:txBody>
          <a:bodyPr spcFirstLastPara="1" wrap="square" lIns="0" tIns="45700" rIns="0"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dirty="0">
                <a:solidFill>
                  <a:schemeClr val="bg2"/>
                </a:solidFill>
              </a:rPr>
              <a:t>HEALTH INDICATORS</a:t>
            </a:r>
            <a:endParaRPr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4"/>
          <p:cNvSpPr txBox="1">
            <a:spLocks noGrp="1"/>
          </p:cNvSpPr>
          <p:nvPr>
            <p:ph type="title"/>
          </p:nvPr>
        </p:nvSpPr>
        <p:spPr>
          <a:xfrm>
            <a:off x="571499" y="381000"/>
            <a:ext cx="10743000" cy="1097100"/>
          </a:xfrm>
          <a:prstGeom prst="rect">
            <a:avLst/>
          </a:prstGeom>
          <a:noFill/>
          <a:ln>
            <a:noFill/>
          </a:ln>
        </p:spPr>
        <p:txBody>
          <a:bodyPr spcFirstLastPara="1" wrap="square" lIns="0" tIns="45700" rIns="0" bIns="45700" anchor="b" anchorCtr="0">
            <a:noAutofit/>
          </a:bodyPr>
          <a:lstStyle/>
          <a:p>
            <a:pPr lvl="0">
              <a:buSzPts val="2800"/>
            </a:pP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Cuáles</a:t>
            </a:r>
            <a:r>
              <a:rPr lang="en-US">
                <a:solidFill>
                  <a:schemeClr val="tx1"/>
                </a:solidFill>
                <a:latin typeface="Lato" panose="020F0502020204030203" pitchFamily="34" charset="0"/>
                <a:ea typeface="Avenir"/>
                <a:cs typeface="Avenir"/>
                <a:sym typeface="Avenir"/>
              </a:rPr>
              <a:t> de los </a:t>
            </a:r>
            <a:r>
              <a:rPr lang="en-US" err="1">
                <a:solidFill>
                  <a:schemeClr val="tx1"/>
                </a:solidFill>
                <a:latin typeface="Lato" panose="020F0502020204030203" pitchFamily="34" charset="0"/>
                <a:ea typeface="Avenir"/>
                <a:cs typeface="Avenir"/>
                <a:sym typeface="Avenir"/>
              </a:rPr>
              <a:t>problemas</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siguientes</a:t>
            </a:r>
            <a:r>
              <a:rPr lang="en-US">
                <a:solidFill>
                  <a:schemeClr val="tx1"/>
                </a:solidFill>
                <a:latin typeface="Lato" panose="020F0502020204030203" pitchFamily="34" charset="0"/>
                <a:ea typeface="Avenir"/>
                <a:cs typeface="Avenir"/>
                <a:sym typeface="Avenir"/>
              </a:rPr>
              <a:t> de </a:t>
            </a:r>
            <a:r>
              <a:rPr lang="en-US" err="1">
                <a:solidFill>
                  <a:schemeClr val="tx1"/>
                </a:solidFill>
                <a:latin typeface="Lato" panose="020F0502020204030203" pitchFamily="34" charset="0"/>
                <a:ea typeface="Avenir"/>
                <a:cs typeface="Avenir"/>
                <a:sym typeface="Avenir"/>
              </a:rPr>
              <a:t>salud</a:t>
            </a:r>
            <a:r>
              <a:rPr lang="en-US">
                <a:solidFill>
                  <a:schemeClr val="tx1"/>
                </a:solidFill>
                <a:latin typeface="Lato" panose="020F0502020204030203" pitchFamily="34" charset="0"/>
                <a:ea typeface="Avenir"/>
                <a:cs typeface="Avenir"/>
                <a:sym typeface="Avenir"/>
              </a:rPr>
              <a:t> le </a:t>
            </a:r>
            <a:r>
              <a:rPr lang="en-US" err="1">
                <a:solidFill>
                  <a:schemeClr val="tx1"/>
                </a:solidFill>
                <a:latin typeface="Lato" panose="020F0502020204030203" pitchFamily="34" charset="0"/>
                <a:ea typeface="Avenir"/>
                <a:cs typeface="Avenir"/>
                <a:sym typeface="Avenir"/>
              </a:rPr>
              <a:t>afecta</a:t>
            </a:r>
            <a:r>
              <a:rPr lang="en-US">
                <a:solidFill>
                  <a:schemeClr val="tx1"/>
                </a:solidFill>
                <a:latin typeface="Lato" panose="020F0502020204030203" pitchFamily="34" charset="0"/>
                <a:ea typeface="Avenir"/>
                <a:cs typeface="Avenir"/>
                <a:sym typeface="Avenir"/>
              </a:rPr>
              <a:t> a </a:t>
            </a:r>
            <a:r>
              <a:rPr lang="en-US" err="1">
                <a:solidFill>
                  <a:schemeClr val="tx1"/>
                </a:solidFill>
                <a:latin typeface="Lato" panose="020F0502020204030203" pitchFamily="34" charset="0"/>
                <a:ea typeface="Avenir"/>
                <a:cs typeface="Avenir"/>
                <a:sym typeface="Avenir"/>
              </a:rPr>
              <a:t>Ud</a:t>
            </a:r>
            <a:r>
              <a:rPr lang="en-US">
                <a:solidFill>
                  <a:schemeClr val="tx1"/>
                </a:solidFill>
                <a:latin typeface="Lato" panose="020F0502020204030203" pitchFamily="34" charset="0"/>
                <a:ea typeface="Avenir"/>
                <a:cs typeface="Avenir"/>
                <a:sym typeface="Avenir"/>
              </a:rPr>
              <a:t>. o a </a:t>
            </a:r>
            <a:r>
              <a:rPr lang="en-US" err="1">
                <a:solidFill>
                  <a:schemeClr val="tx1"/>
                </a:solidFill>
                <a:latin typeface="Lato" panose="020F0502020204030203" pitchFamily="34" charset="0"/>
                <a:ea typeface="Avenir"/>
                <a:cs typeface="Avenir"/>
                <a:sym typeface="Avenir"/>
              </a:rPr>
              <a:t>su</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familia</a:t>
            </a:r>
            <a:r>
              <a:rPr lang="en-US">
                <a:solidFill>
                  <a:schemeClr val="tx1"/>
                </a:solidFill>
                <a:latin typeface="Lato" panose="020F0502020204030203" pitchFamily="34" charset="0"/>
                <a:ea typeface="Avenir"/>
                <a:cs typeface="Avenir"/>
                <a:sym typeface="Avenir"/>
              </a:rPr>
              <a:t>? </a:t>
            </a:r>
            <a:endParaRPr>
              <a:solidFill>
                <a:schemeClr val="tx1"/>
              </a:solidFill>
              <a:latin typeface="Lato" panose="020F0502020204030203" pitchFamily="34" charset="0"/>
              <a:ea typeface="Avenir"/>
              <a:cs typeface="Avenir"/>
              <a:sym typeface="Avenir"/>
            </a:endParaRPr>
          </a:p>
        </p:txBody>
      </p:sp>
      <p:pic>
        <p:nvPicPr>
          <p:cNvPr id="358" name="Google Shape;358;p34" descr="Picture 0"/>
          <p:cNvPicPr preferRelativeResize="0"/>
          <p:nvPr/>
        </p:nvPicPr>
        <p:blipFill rotWithShape="1">
          <a:blip r:embed="rId3">
            <a:alphaModFix/>
            <a:duotone>
              <a:schemeClr val="bg2">
                <a:shade val="45000"/>
                <a:satMod val="135000"/>
              </a:schemeClr>
              <a:prstClr val="white"/>
            </a:duotone>
          </a:blip>
          <a:srcRect/>
          <a:stretch/>
        </p:blipFill>
        <p:spPr>
          <a:xfrm>
            <a:off x="1595981" y="1478100"/>
            <a:ext cx="7891675" cy="5240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571499" y="76200"/>
            <a:ext cx="10951200" cy="10971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¿Le </a:t>
            </a:r>
            <a:r>
              <a:rPr lang="en-US" err="1">
                <a:solidFill>
                  <a:schemeClr val="tx1"/>
                </a:solidFill>
                <a:latin typeface="Lato" panose="020F0502020204030203" pitchFamily="34" charset="0"/>
                <a:ea typeface="Avenir"/>
                <a:cs typeface="Avenir"/>
                <a:sym typeface="Avenir"/>
              </a:rPr>
              <a:t>afecta</a:t>
            </a:r>
            <a:r>
              <a:rPr lang="en-US">
                <a:solidFill>
                  <a:schemeClr val="tx1"/>
                </a:solidFill>
                <a:latin typeface="Lato" panose="020F0502020204030203" pitchFamily="34" charset="0"/>
                <a:ea typeface="Avenir"/>
                <a:cs typeface="Avenir"/>
                <a:sym typeface="Avenir"/>
              </a:rPr>
              <a:t> el Estrés?</a:t>
            </a:r>
            <a:endParaRPr>
              <a:solidFill>
                <a:schemeClr val="tx1"/>
              </a:solidFill>
              <a:latin typeface="Lato" panose="020F0502020204030203" pitchFamily="34" charset="0"/>
              <a:ea typeface="Avenir"/>
              <a:cs typeface="Avenir"/>
              <a:sym typeface="Avenir"/>
            </a:endParaRPr>
          </a:p>
        </p:txBody>
      </p:sp>
      <p:pic>
        <p:nvPicPr>
          <p:cNvPr id="365" name="Google Shape;365;p35"/>
          <p:cNvPicPr preferRelativeResize="0"/>
          <p:nvPr/>
        </p:nvPicPr>
        <p:blipFill rotWithShape="1">
          <a:blip r:embed="rId3">
            <a:alphaModFix/>
            <a:duotone>
              <a:schemeClr val="bg2">
                <a:shade val="45000"/>
                <a:satMod val="135000"/>
              </a:schemeClr>
              <a:prstClr val="white"/>
            </a:duotone>
          </a:blip>
          <a:srcRect t="5624" b="4098"/>
          <a:stretch/>
        </p:blipFill>
        <p:spPr>
          <a:xfrm>
            <a:off x="1628313" y="1351925"/>
            <a:ext cx="8837575" cy="5129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6"/>
          <p:cNvSpPr txBox="1">
            <a:spLocks noGrp="1"/>
          </p:cNvSpPr>
          <p:nvPr>
            <p:ph type="title"/>
          </p:nvPr>
        </p:nvSpPr>
        <p:spPr>
          <a:xfrm>
            <a:off x="571499" y="512618"/>
            <a:ext cx="10951200" cy="6606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¿Le </a:t>
            </a:r>
            <a:r>
              <a:rPr lang="en-US" err="1">
                <a:solidFill>
                  <a:schemeClr val="tx1"/>
                </a:solidFill>
                <a:latin typeface="Lato" panose="020F0502020204030203" pitchFamily="34" charset="0"/>
                <a:ea typeface="Avenir"/>
                <a:cs typeface="Avenir"/>
                <a:sym typeface="Avenir"/>
              </a:rPr>
              <a:t>afecta</a:t>
            </a:r>
            <a:r>
              <a:rPr lang="en-US">
                <a:solidFill>
                  <a:schemeClr val="tx1"/>
                </a:solidFill>
                <a:latin typeface="Lato" panose="020F0502020204030203" pitchFamily="34" charset="0"/>
                <a:ea typeface="Avenir"/>
                <a:cs typeface="Avenir"/>
                <a:sym typeface="Avenir"/>
              </a:rPr>
              <a:t> los </a:t>
            </a:r>
            <a:r>
              <a:rPr lang="en-US" err="1">
                <a:solidFill>
                  <a:schemeClr val="tx1"/>
                </a:solidFill>
                <a:latin typeface="Lato" panose="020F0502020204030203" pitchFamily="34" charset="0"/>
                <a:ea typeface="Avenir"/>
                <a:cs typeface="Avenir"/>
                <a:sym typeface="Avenir"/>
              </a:rPr>
              <a:t>problemas</a:t>
            </a:r>
            <a:r>
              <a:rPr lang="en-US">
                <a:solidFill>
                  <a:schemeClr val="tx1"/>
                </a:solidFill>
                <a:latin typeface="Lato" panose="020F0502020204030203" pitchFamily="34" charset="0"/>
                <a:ea typeface="Avenir"/>
                <a:cs typeface="Avenir"/>
                <a:sym typeface="Avenir"/>
              </a:rPr>
              <a:t> con la vista?</a:t>
            </a:r>
            <a:endParaRPr>
              <a:solidFill>
                <a:schemeClr val="tx1"/>
              </a:solidFill>
              <a:latin typeface="Lato" panose="020F0502020204030203" pitchFamily="34" charset="0"/>
              <a:ea typeface="Avenir"/>
              <a:cs typeface="Avenir"/>
              <a:sym typeface="Avenir"/>
            </a:endParaRPr>
          </a:p>
        </p:txBody>
      </p:sp>
      <p:pic>
        <p:nvPicPr>
          <p:cNvPr id="372" name="Google Shape;372;p36"/>
          <p:cNvPicPr preferRelativeResize="0"/>
          <p:nvPr/>
        </p:nvPicPr>
        <p:blipFill rotWithShape="1">
          <a:blip r:embed="rId3">
            <a:alphaModFix/>
            <a:duotone>
              <a:schemeClr val="bg2">
                <a:shade val="45000"/>
                <a:satMod val="135000"/>
              </a:schemeClr>
              <a:prstClr val="white"/>
            </a:duotone>
          </a:blip>
          <a:srcRect t="5605" b="3682"/>
          <a:stretch/>
        </p:blipFill>
        <p:spPr>
          <a:xfrm>
            <a:off x="2130175" y="1309625"/>
            <a:ext cx="7931650" cy="5139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7"/>
          <p:cNvSpPr txBox="1">
            <a:spLocks noGrp="1"/>
          </p:cNvSpPr>
          <p:nvPr>
            <p:ph type="title"/>
          </p:nvPr>
        </p:nvSpPr>
        <p:spPr>
          <a:xfrm>
            <a:off x="495299" y="512618"/>
            <a:ext cx="10951200" cy="6606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¿Le </a:t>
            </a:r>
            <a:r>
              <a:rPr lang="en-US" err="1">
                <a:solidFill>
                  <a:schemeClr val="tx1"/>
                </a:solidFill>
                <a:latin typeface="Lato" panose="020F0502020204030203" pitchFamily="34" charset="0"/>
                <a:ea typeface="Avenir"/>
                <a:cs typeface="Avenir"/>
                <a:sym typeface="Avenir"/>
              </a:rPr>
              <a:t>afecta</a:t>
            </a:r>
            <a:r>
              <a:rPr lang="en-US">
                <a:solidFill>
                  <a:schemeClr val="tx1"/>
                </a:solidFill>
                <a:latin typeface="Lato" panose="020F0502020204030203" pitchFamily="34" charset="0"/>
                <a:ea typeface="Avenir"/>
                <a:cs typeface="Avenir"/>
                <a:sym typeface="Avenir"/>
              </a:rPr>
              <a:t> el dolor de </a:t>
            </a:r>
            <a:r>
              <a:rPr lang="en-US" err="1">
                <a:solidFill>
                  <a:schemeClr val="tx1"/>
                </a:solidFill>
                <a:latin typeface="Lato" panose="020F0502020204030203" pitchFamily="34" charset="0"/>
                <a:ea typeface="Avenir"/>
                <a:cs typeface="Avenir"/>
                <a:sym typeface="Avenir"/>
              </a:rPr>
              <a:t>cabeza</a:t>
            </a:r>
            <a:r>
              <a:rPr lang="en-US">
                <a:solidFill>
                  <a:schemeClr val="tx1"/>
                </a:solidFill>
                <a:latin typeface="Lato" panose="020F0502020204030203" pitchFamily="34" charset="0"/>
                <a:ea typeface="Avenir"/>
                <a:cs typeface="Avenir"/>
                <a:sym typeface="Avenir"/>
              </a:rPr>
              <a:t> o </a:t>
            </a:r>
            <a:r>
              <a:rPr lang="en-US" err="1">
                <a:solidFill>
                  <a:schemeClr val="tx1"/>
                </a:solidFill>
                <a:latin typeface="Lato" panose="020F0502020204030203" pitchFamily="34" charset="0"/>
                <a:ea typeface="Avenir"/>
                <a:cs typeface="Avenir"/>
                <a:sym typeface="Avenir"/>
              </a:rPr>
              <a:t>migrañas</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379" name="Google Shape;379;p37"/>
          <p:cNvPicPr preferRelativeResize="0"/>
          <p:nvPr/>
        </p:nvPicPr>
        <p:blipFill rotWithShape="1">
          <a:blip r:embed="rId3">
            <a:alphaModFix/>
            <a:duotone>
              <a:schemeClr val="bg2">
                <a:shade val="45000"/>
                <a:satMod val="135000"/>
              </a:schemeClr>
              <a:prstClr val="white"/>
            </a:duotone>
          </a:blip>
          <a:srcRect t="5605" b="3682"/>
          <a:stretch/>
        </p:blipFill>
        <p:spPr>
          <a:xfrm>
            <a:off x="2130175" y="1353750"/>
            <a:ext cx="7931650" cy="5139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8"/>
          <p:cNvSpPr txBox="1">
            <a:spLocks noGrp="1"/>
          </p:cNvSpPr>
          <p:nvPr>
            <p:ph type="title"/>
          </p:nvPr>
        </p:nvSpPr>
        <p:spPr>
          <a:xfrm>
            <a:off x="463224" y="576768"/>
            <a:ext cx="10951200" cy="6606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¿Le </a:t>
            </a:r>
            <a:r>
              <a:rPr lang="en-US" err="1">
                <a:solidFill>
                  <a:schemeClr val="tx1"/>
                </a:solidFill>
                <a:latin typeface="Lato" panose="020F0502020204030203" pitchFamily="34" charset="0"/>
                <a:ea typeface="Avenir"/>
                <a:cs typeface="Avenir"/>
                <a:sym typeface="Avenir"/>
              </a:rPr>
              <a:t>afecta</a:t>
            </a:r>
            <a:r>
              <a:rPr lang="en-US">
                <a:solidFill>
                  <a:schemeClr val="tx1"/>
                </a:solidFill>
                <a:latin typeface="Lato" panose="020F0502020204030203" pitchFamily="34" charset="0"/>
                <a:ea typeface="Avenir"/>
                <a:cs typeface="Avenir"/>
                <a:sym typeface="Avenir"/>
              </a:rPr>
              <a:t> el dolor de cuello o espalda?</a:t>
            </a:r>
            <a:endParaRPr>
              <a:solidFill>
                <a:schemeClr val="tx1"/>
              </a:solidFill>
              <a:latin typeface="Lato" panose="020F0502020204030203" pitchFamily="34" charset="0"/>
              <a:ea typeface="Avenir"/>
              <a:cs typeface="Avenir"/>
              <a:sym typeface="Avenir"/>
            </a:endParaRPr>
          </a:p>
        </p:txBody>
      </p:sp>
      <p:pic>
        <p:nvPicPr>
          <p:cNvPr id="386" name="Google Shape;386;p38"/>
          <p:cNvPicPr preferRelativeResize="0"/>
          <p:nvPr/>
        </p:nvPicPr>
        <p:blipFill rotWithShape="1">
          <a:blip r:embed="rId3">
            <a:alphaModFix/>
            <a:duotone>
              <a:schemeClr val="bg2">
                <a:shade val="45000"/>
                <a:satMod val="135000"/>
              </a:schemeClr>
              <a:prstClr val="white"/>
            </a:duotone>
          </a:blip>
          <a:srcRect t="4997" b="3803"/>
          <a:stretch/>
        </p:blipFill>
        <p:spPr>
          <a:xfrm>
            <a:off x="1947263" y="1313575"/>
            <a:ext cx="7983125" cy="5200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9"/>
          <p:cNvSpPr txBox="1">
            <a:spLocks noGrp="1"/>
          </p:cNvSpPr>
          <p:nvPr>
            <p:ph type="title"/>
          </p:nvPr>
        </p:nvSpPr>
        <p:spPr>
          <a:xfrm>
            <a:off x="465224" y="295564"/>
            <a:ext cx="11590800" cy="1106261"/>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¿Le </a:t>
            </a:r>
            <a:r>
              <a:rPr lang="en-US" err="1">
                <a:solidFill>
                  <a:schemeClr val="tx1"/>
                </a:solidFill>
                <a:latin typeface="Lato" panose="020F0502020204030203" pitchFamily="34" charset="0"/>
                <a:ea typeface="Avenir"/>
                <a:cs typeface="Avenir"/>
                <a:sym typeface="Avenir"/>
              </a:rPr>
              <a:t>afecta</a:t>
            </a:r>
            <a:r>
              <a:rPr lang="en-US">
                <a:solidFill>
                  <a:schemeClr val="tx1"/>
                </a:solidFill>
                <a:latin typeface="Lato" panose="020F0502020204030203" pitchFamily="34" charset="0"/>
                <a:ea typeface="Avenir"/>
                <a:cs typeface="Avenir"/>
                <a:sym typeface="Avenir"/>
              </a:rPr>
              <a:t> el </a:t>
            </a:r>
            <a:r>
              <a:rPr lang="en-US" err="1">
                <a:solidFill>
                  <a:schemeClr val="tx1"/>
                </a:solidFill>
                <a:latin typeface="Lato" panose="020F0502020204030203" pitchFamily="34" charset="0"/>
                <a:ea typeface="Avenir"/>
                <a:cs typeface="Avenir"/>
                <a:sym typeface="Avenir"/>
              </a:rPr>
              <a:t>ansiedad</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temor</a:t>
            </a:r>
            <a:r>
              <a:rPr lang="en-US">
                <a:solidFill>
                  <a:schemeClr val="tx1"/>
                </a:solidFill>
                <a:latin typeface="Lato" panose="020F0502020204030203" pitchFamily="34" charset="0"/>
                <a:ea typeface="Avenir"/>
                <a:cs typeface="Avenir"/>
                <a:sym typeface="Avenir"/>
              </a:rPr>
              <a:t>) o </a:t>
            </a:r>
            <a:r>
              <a:rPr lang="en-US" err="1">
                <a:solidFill>
                  <a:schemeClr val="tx1"/>
                </a:solidFill>
                <a:latin typeface="Lato" panose="020F0502020204030203" pitchFamily="34" charset="0"/>
                <a:ea typeface="Avenir"/>
                <a:cs typeface="Avenir"/>
                <a:sym typeface="Avenir"/>
              </a:rPr>
              <a:t>depresión</a:t>
            </a:r>
            <a:r>
              <a:rPr lang="en-US">
                <a:solidFill>
                  <a:schemeClr val="tx1"/>
                </a:solidFill>
                <a:latin typeface="Lato" panose="020F0502020204030203" pitchFamily="34" charset="0"/>
                <a:ea typeface="Avenir"/>
                <a:cs typeface="Avenir"/>
                <a:sym typeface="Avenir"/>
              </a:rPr>
              <a:t> (nada le da gusto)?</a:t>
            </a:r>
            <a:endParaRPr>
              <a:solidFill>
                <a:schemeClr val="tx1"/>
              </a:solidFill>
              <a:latin typeface="Lato" panose="020F0502020204030203" pitchFamily="34" charset="0"/>
              <a:ea typeface="Avenir"/>
              <a:cs typeface="Avenir"/>
              <a:sym typeface="Avenir"/>
            </a:endParaRPr>
          </a:p>
        </p:txBody>
      </p:sp>
      <p:pic>
        <p:nvPicPr>
          <p:cNvPr id="393" name="Google Shape;393;p39"/>
          <p:cNvPicPr preferRelativeResize="0"/>
          <p:nvPr/>
        </p:nvPicPr>
        <p:blipFill rotWithShape="1">
          <a:blip r:embed="rId3">
            <a:alphaModFix/>
            <a:duotone>
              <a:schemeClr val="bg2">
                <a:shade val="45000"/>
                <a:satMod val="135000"/>
              </a:schemeClr>
              <a:prstClr val="white"/>
            </a:duotone>
          </a:blip>
          <a:srcRect t="4698" b="3533"/>
          <a:stretch/>
        </p:blipFill>
        <p:spPr>
          <a:xfrm>
            <a:off x="2388288" y="1478025"/>
            <a:ext cx="7744676" cy="5076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0"/>
          <p:cNvSpPr txBox="1">
            <a:spLocks noGrp="1"/>
          </p:cNvSpPr>
          <p:nvPr>
            <p:ph type="title"/>
          </p:nvPr>
        </p:nvSpPr>
        <p:spPr>
          <a:xfrm>
            <a:off x="465225" y="76200"/>
            <a:ext cx="106203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sz="4000" dirty="0">
                <a:solidFill>
                  <a:schemeClr val="tx1"/>
                </a:solidFill>
                <a:latin typeface="Lato" panose="020F0502020204030203" pitchFamily="34" charset="0"/>
                <a:ea typeface="Avenir"/>
                <a:cs typeface="Avenir"/>
                <a:sym typeface="Avenir"/>
              </a:rPr>
              <a:t>Dining with Diabetes </a:t>
            </a:r>
            <a:endParaRPr sz="4000" dirty="0">
              <a:solidFill>
                <a:schemeClr val="tx1"/>
              </a:solidFill>
              <a:latin typeface="Lato" panose="020F0502020204030203" pitchFamily="34" charset="0"/>
              <a:ea typeface="Avenir"/>
              <a:cs typeface="Avenir"/>
              <a:sym typeface="Avenir"/>
            </a:endParaRPr>
          </a:p>
        </p:txBody>
      </p:sp>
      <p:sp>
        <p:nvSpPr>
          <p:cNvPr id="399" name="Google Shape;399;p40"/>
          <p:cNvSpPr txBox="1">
            <a:spLocks noGrp="1"/>
          </p:cNvSpPr>
          <p:nvPr>
            <p:ph type="body" idx="1"/>
          </p:nvPr>
        </p:nvSpPr>
        <p:spPr>
          <a:xfrm>
            <a:off x="465224" y="1412975"/>
            <a:ext cx="5492100" cy="5340600"/>
          </a:xfrm>
          <a:prstGeom prst="rect">
            <a:avLst/>
          </a:prstGeom>
          <a:noFill/>
          <a:ln>
            <a:noFill/>
          </a:ln>
        </p:spPr>
        <p:txBody>
          <a:bodyPr spcFirstLastPara="1" wrap="square" lIns="0" tIns="45700" rIns="0" bIns="45700" anchor="t" anchorCtr="0">
            <a:normAutofit/>
          </a:bodyPr>
          <a:lstStyle/>
          <a:p>
            <a:pPr marL="0" lvl="0" indent="0" algn="l" rtl="0">
              <a:lnSpc>
                <a:spcPct val="80000"/>
              </a:lnSpc>
              <a:spcBef>
                <a:spcPts val="0"/>
              </a:spcBef>
              <a:spcAft>
                <a:spcPts val="0"/>
              </a:spcAft>
              <a:buClr>
                <a:schemeClr val="dk1"/>
              </a:buClr>
              <a:buSzPts val="1800"/>
              <a:buNone/>
            </a:pPr>
            <a:r>
              <a:rPr lang="en-US"/>
              <a:t>This program is for diabetics or those at-risk for diabetes and their caregivers. It is also helpful to anyone interested in diabetes or friends and family of a person with diabetes. You’ll learn how to lessen the health risks of diabetes. Four to five 2-hour lessons are taught weekly with an optional follow-up lesson.</a:t>
            </a:r>
            <a:endParaRPr/>
          </a:p>
          <a:p>
            <a:pPr marL="0" lvl="0" indent="0" algn="l" rtl="0">
              <a:lnSpc>
                <a:spcPct val="80000"/>
              </a:lnSpc>
              <a:spcBef>
                <a:spcPts val="1200"/>
              </a:spcBef>
              <a:spcAft>
                <a:spcPts val="0"/>
              </a:spcAft>
              <a:buClr>
                <a:schemeClr val="dk1"/>
              </a:buClr>
              <a:buSzPts val="1800"/>
              <a:buNone/>
            </a:pPr>
            <a:r>
              <a:rPr lang="en-US"/>
              <a:t>Topics covered include:</a:t>
            </a:r>
            <a:endParaRPr/>
          </a:p>
          <a:p>
            <a:pPr marL="285750" lvl="0" indent="-285750" algn="l" rtl="0">
              <a:lnSpc>
                <a:spcPct val="80000"/>
              </a:lnSpc>
              <a:spcBef>
                <a:spcPts val="1200"/>
              </a:spcBef>
              <a:spcAft>
                <a:spcPts val="0"/>
              </a:spcAft>
              <a:buClr>
                <a:schemeClr val="dk1"/>
              </a:buClr>
              <a:buSzPts val="1800"/>
              <a:buFont typeface="Arial"/>
              <a:buChar char="•"/>
            </a:pPr>
            <a:r>
              <a:rPr lang="en-US"/>
              <a:t>food choice</a:t>
            </a:r>
            <a:endParaRPr/>
          </a:p>
          <a:p>
            <a:pPr marL="285750" lvl="0" indent="-285750" algn="l" rtl="0">
              <a:lnSpc>
                <a:spcPct val="80000"/>
              </a:lnSpc>
              <a:spcBef>
                <a:spcPts val="1200"/>
              </a:spcBef>
              <a:spcAft>
                <a:spcPts val="0"/>
              </a:spcAft>
              <a:buClr>
                <a:schemeClr val="dk1"/>
              </a:buClr>
              <a:buSzPts val="1800"/>
              <a:buFont typeface="Arial"/>
              <a:buChar char="•"/>
            </a:pPr>
            <a:r>
              <a:rPr lang="en-US"/>
              <a:t>diet planning</a:t>
            </a:r>
            <a:endParaRPr/>
          </a:p>
          <a:p>
            <a:pPr marL="285750" lvl="0" indent="-285750" algn="l" rtl="0">
              <a:lnSpc>
                <a:spcPct val="80000"/>
              </a:lnSpc>
              <a:spcBef>
                <a:spcPts val="1200"/>
              </a:spcBef>
              <a:spcAft>
                <a:spcPts val="0"/>
              </a:spcAft>
              <a:buClr>
                <a:schemeClr val="dk1"/>
              </a:buClr>
              <a:buSzPts val="1800"/>
              <a:buFont typeface="Arial"/>
              <a:buChar char="•"/>
            </a:pPr>
            <a:r>
              <a:rPr lang="en-US"/>
              <a:t>healthy cooking</a:t>
            </a:r>
            <a:endParaRPr/>
          </a:p>
          <a:p>
            <a:pPr marL="285750" lvl="0" indent="-285750" algn="l" rtl="0">
              <a:lnSpc>
                <a:spcPct val="80000"/>
              </a:lnSpc>
              <a:spcBef>
                <a:spcPts val="1200"/>
              </a:spcBef>
              <a:spcAft>
                <a:spcPts val="0"/>
              </a:spcAft>
              <a:buClr>
                <a:schemeClr val="dk1"/>
              </a:buClr>
              <a:buSzPts val="1800"/>
              <a:buFont typeface="Arial"/>
              <a:buChar char="•"/>
            </a:pPr>
            <a:r>
              <a:rPr lang="en-US"/>
              <a:t>portion control</a:t>
            </a:r>
            <a:endParaRPr/>
          </a:p>
          <a:p>
            <a:pPr marL="285750" lvl="0" indent="-285750" algn="l" rtl="0">
              <a:lnSpc>
                <a:spcPct val="80000"/>
              </a:lnSpc>
              <a:spcBef>
                <a:spcPts val="1200"/>
              </a:spcBef>
              <a:spcAft>
                <a:spcPts val="0"/>
              </a:spcAft>
              <a:buClr>
                <a:schemeClr val="dk1"/>
              </a:buClr>
              <a:buSzPts val="1800"/>
              <a:buFont typeface="Arial"/>
              <a:buChar char="•"/>
            </a:pPr>
            <a:r>
              <a:rPr lang="en-US"/>
              <a:t>medical indicator awareness</a:t>
            </a:r>
            <a:endParaRPr/>
          </a:p>
          <a:p>
            <a:pPr marL="285750" lvl="0" indent="-285750" algn="l" rtl="0">
              <a:lnSpc>
                <a:spcPct val="80000"/>
              </a:lnSpc>
              <a:spcBef>
                <a:spcPts val="1200"/>
              </a:spcBef>
              <a:spcAft>
                <a:spcPts val="0"/>
              </a:spcAft>
              <a:buClr>
                <a:schemeClr val="dk1"/>
              </a:buClr>
              <a:buSzPts val="1800"/>
              <a:buFont typeface="Arial"/>
              <a:buChar char="•"/>
            </a:pPr>
            <a:r>
              <a:rPr lang="en-US"/>
              <a:t>healthy activity levels for those with diabetes</a:t>
            </a:r>
            <a:endParaRPr/>
          </a:p>
          <a:p>
            <a:pPr marL="0" lvl="0" indent="0" algn="l" rtl="0">
              <a:lnSpc>
                <a:spcPct val="80000"/>
              </a:lnSpc>
              <a:spcBef>
                <a:spcPts val="1200"/>
              </a:spcBef>
              <a:spcAft>
                <a:spcPts val="0"/>
              </a:spcAft>
              <a:buClr>
                <a:schemeClr val="dk1"/>
              </a:buClr>
              <a:buSzPts val="1800"/>
              <a:buNone/>
            </a:pPr>
            <a:r>
              <a:rPr lang="en-US"/>
              <a:t>Participants watch food preparation presentations, taste tests, and take-home recipes.</a:t>
            </a:r>
            <a:endParaRPr/>
          </a:p>
          <a:p>
            <a:pPr marL="0" lvl="0" indent="0" algn="l" rtl="0">
              <a:lnSpc>
                <a:spcPct val="80000"/>
              </a:lnSpc>
              <a:spcBef>
                <a:spcPts val="1200"/>
              </a:spcBef>
              <a:spcAft>
                <a:spcPts val="0"/>
              </a:spcAft>
              <a:buClr>
                <a:schemeClr val="dk1"/>
              </a:buClr>
              <a:buSzPts val="1800"/>
              <a:buNone/>
            </a:pPr>
            <a:endParaRPr/>
          </a:p>
          <a:p>
            <a:pPr marL="0" lvl="0" indent="0" algn="l" rtl="0">
              <a:lnSpc>
                <a:spcPct val="80000"/>
              </a:lnSpc>
              <a:spcBef>
                <a:spcPts val="1200"/>
              </a:spcBef>
              <a:spcAft>
                <a:spcPts val="2100"/>
              </a:spcAft>
              <a:buClr>
                <a:schemeClr val="dk1"/>
              </a:buClr>
              <a:buSzPts val="1800"/>
              <a:buNone/>
            </a:pPr>
            <a:endParaRPr b="1"/>
          </a:p>
        </p:txBody>
      </p:sp>
      <p:pic>
        <p:nvPicPr>
          <p:cNvPr id="400" name="Google Shape;400;p40"/>
          <p:cNvPicPr preferRelativeResize="0"/>
          <p:nvPr/>
        </p:nvPicPr>
        <p:blipFill rotWithShape="1">
          <a:blip r:embed="rId3">
            <a:alphaModFix/>
          </a:blip>
          <a:srcRect/>
          <a:stretch/>
        </p:blipFill>
        <p:spPr>
          <a:xfrm>
            <a:off x="6591436" y="1407806"/>
            <a:ext cx="4966929" cy="44639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495300" y="76200"/>
            <a:ext cx="9980700" cy="10971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dirty="0">
                <a:latin typeface="Lato" panose="020F0502020204030203" pitchFamily="34" charset="0"/>
              </a:rPr>
              <a:t>THANK YOU! </a:t>
            </a:r>
            <a:endParaRPr dirty="0">
              <a:latin typeface="Lato" panose="020F0502020204030203" pitchFamily="34" charset="0"/>
            </a:endParaRPr>
          </a:p>
        </p:txBody>
      </p:sp>
      <p:sp>
        <p:nvSpPr>
          <p:cNvPr id="154" name="Google Shape;154;p4"/>
          <p:cNvSpPr txBox="1">
            <a:spLocks noGrp="1"/>
          </p:cNvSpPr>
          <p:nvPr>
            <p:ph type="body" idx="1"/>
          </p:nvPr>
        </p:nvSpPr>
        <p:spPr>
          <a:xfrm>
            <a:off x="495300" y="1371600"/>
            <a:ext cx="5524500" cy="4572000"/>
          </a:xfrm>
          <a:prstGeom prst="rect">
            <a:avLst/>
          </a:prstGeom>
          <a:noFill/>
          <a:ln>
            <a:noFill/>
          </a:ln>
        </p:spPr>
        <p:txBody>
          <a:bodyPr spcFirstLastPara="1" wrap="square" lIns="0" tIns="45700" rIns="0"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a:t>Survey respondents were handed a gift certificate in exchange for their voluntary/anonymous participation</a:t>
            </a:r>
            <a:endParaRPr/>
          </a:p>
          <a:p>
            <a:pPr marL="228600" lvl="0" indent="-228600" algn="l" rtl="0">
              <a:lnSpc>
                <a:spcPct val="90000"/>
              </a:lnSpc>
              <a:spcBef>
                <a:spcPts val="1800"/>
              </a:spcBef>
              <a:spcAft>
                <a:spcPts val="0"/>
              </a:spcAft>
              <a:buClr>
                <a:schemeClr val="dk1"/>
              </a:buClr>
              <a:buSzPts val="2000"/>
              <a:buChar char="●"/>
            </a:pPr>
            <a:r>
              <a:rPr lang="en-US"/>
              <a:t>Thanks to these Mexican grocery stores for sponsoring gift certificates:</a:t>
            </a:r>
            <a:endParaRPr/>
          </a:p>
          <a:p>
            <a:pPr marL="685800" lvl="1" indent="-228600" algn="l" rtl="0">
              <a:lnSpc>
                <a:spcPct val="90000"/>
              </a:lnSpc>
              <a:spcBef>
                <a:spcPts val="600"/>
              </a:spcBef>
              <a:spcAft>
                <a:spcPts val="0"/>
              </a:spcAft>
              <a:buClr>
                <a:schemeClr val="dk1"/>
              </a:buClr>
              <a:buSzPts val="1600"/>
              <a:buChar char="○"/>
            </a:pPr>
            <a:r>
              <a:rPr lang="en-US"/>
              <a:t>La </a:t>
            </a:r>
            <a:r>
              <a:rPr lang="en-US" err="1"/>
              <a:t>Altena</a:t>
            </a:r>
            <a:endParaRPr/>
          </a:p>
          <a:p>
            <a:pPr marL="685800" lvl="1" indent="-228600" algn="l" rtl="0">
              <a:lnSpc>
                <a:spcPct val="90000"/>
              </a:lnSpc>
              <a:spcBef>
                <a:spcPts val="600"/>
              </a:spcBef>
              <a:spcAft>
                <a:spcPts val="0"/>
              </a:spcAft>
              <a:buClr>
                <a:schemeClr val="dk1"/>
              </a:buClr>
              <a:buSzPts val="1600"/>
              <a:buChar char="○"/>
            </a:pPr>
            <a:r>
              <a:rPr lang="en-US"/>
              <a:t>La Plaza Mexicana (formerly </a:t>
            </a:r>
            <a:r>
              <a:rPr lang="en-US" err="1"/>
              <a:t>Tres</a:t>
            </a:r>
            <a:r>
              <a:rPr lang="en-US"/>
              <a:t> </a:t>
            </a:r>
            <a:r>
              <a:rPr lang="en-US" err="1"/>
              <a:t>Hermanos</a:t>
            </a:r>
            <a:r>
              <a:rPr lang="en-US"/>
              <a:t>)</a:t>
            </a:r>
            <a:endParaRPr/>
          </a:p>
          <a:p>
            <a:pPr marL="685800" lvl="1" indent="-228600" algn="l" rtl="0">
              <a:lnSpc>
                <a:spcPct val="90000"/>
              </a:lnSpc>
              <a:spcBef>
                <a:spcPts val="600"/>
              </a:spcBef>
              <a:spcAft>
                <a:spcPts val="0"/>
              </a:spcAft>
              <a:buClr>
                <a:schemeClr val="dk1"/>
              </a:buClr>
              <a:buSzPts val="1600"/>
              <a:buChar char="○"/>
            </a:pPr>
            <a:r>
              <a:rPr lang="en-US" err="1"/>
              <a:t>Ahorra</a:t>
            </a:r>
            <a:r>
              <a:rPr lang="en-US"/>
              <a:t> Mas</a:t>
            </a:r>
            <a:endParaRPr/>
          </a:p>
          <a:p>
            <a:pPr marL="685800" lvl="1" indent="-228600" algn="l" rtl="0">
              <a:lnSpc>
                <a:spcPct val="90000"/>
              </a:lnSpc>
              <a:spcBef>
                <a:spcPts val="600"/>
              </a:spcBef>
              <a:spcAft>
                <a:spcPts val="0"/>
              </a:spcAft>
              <a:buClr>
                <a:schemeClr val="dk1"/>
              </a:buClr>
              <a:buSzPts val="1600"/>
              <a:buChar char="○"/>
            </a:pPr>
            <a:r>
              <a:rPr lang="en-US"/>
              <a:t>La Azteca</a:t>
            </a:r>
            <a:endParaRPr/>
          </a:p>
          <a:p>
            <a:pPr marL="685800" lvl="1" indent="-228600" algn="l" rtl="0">
              <a:lnSpc>
                <a:spcPct val="90000"/>
              </a:lnSpc>
              <a:spcBef>
                <a:spcPts val="600"/>
              </a:spcBef>
              <a:spcAft>
                <a:spcPts val="2100"/>
              </a:spcAft>
              <a:buClr>
                <a:schemeClr val="dk1"/>
              </a:buClr>
              <a:buSzPts val="1600"/>
              <a:buChar char="○"/>
            </a:pPr>
            <a:r>
              <a:rPr lang="en-US"/>
              <a:t>La </a:t>
            </a:r>
            <a:r>
              <a:rPr lang="en-US" err="1"/>
              <a:t>Michoacana</a:t>
            </a:r>
            <a:r>
              <a:rPr lang="en-US"/>
              <a:t> (Farmers Fresh Market)</a:t>
            </a:r>
            <a:endParaRPr/>
          </a:p>
        </p:txBody>
      </p:sp>
      <p:pic>
        <p:nvPicPr>
          <p:cNvPr id="155" name="Google Shape;155;p4"/>
          <p:cNvPicPr preferRelativeResize="0"/>
          <p:nvPr/>
        </p:nvPicPr>
        <p:blipFill rotWithShape="1">
          <a:blip r:embed="rId3">
            <a:alphaModFix/>
          </a:blip>
          <a:srcRect l="15500" r="3659" b="19036"/>
          <a:stretch/>
        </p:blipFill>
        <p:spPr>
          <a:xfrm>
            <a:off x="6095240" y="2211483"/>
            <a:ext cx="5817696" cy="4370020"/>
          </a:xfrm>
          <a:prstGeom prst="rect">
            <a:avLst/>
          </a:prstGeom>
          <a:noFill/>
          <a:ln>
            <a:noFill/>
          </a:ln>
        </p:spPr>
      </p:pic>
      <p:pic>
        <p:nvPicPr>
          <p:cNvPr id="156" name="Google Shape;156;p4"/>
          <p:cNvPicPr preferRelativeResize="0"/>
          <p:nvPr/>
        </p:nvPicPr>
        <p:blipFill rotWithShape="1">
          <a:blip r:embed="rId4">
            <a:alphaModFix/>
          </a:blip>
          <a:srcRect t="4241"/>
          <a:stretch/>
        </p:blipFill>
        <p:spPr>
          <a:xfrm>
            <a:off x="1446475" y="5092651"/>
            <a:ext cx="3466425" cy="1604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1"/>
          <p:cNvSpPr txBox="1">
            <a:spLocks noGrp="1"/>
          </p:cNvSpPr>
          <p:nvPr>
            <p:ph type="ctrTitle"/>
          </p:nvPr>
        </p:nvSpPr>
        <p:spPr>
          <a:xfrm>
            <a:off x="2367972" y="2124155"/>
            <a:ext cx="8442000" cy="2055900"/>
          </a:xfrm>
          <a:prstGeom prst="rect">
            <a:avLst/>
          </a:prstGeom>
          <a:noFill/>
          <a:ln>
            <a:noFill/>
          </a:ln>
        </p:spPr>
        <p:txBody>
          <a:bodyPr spcFirstLastPara="1" wrap="square" lIns="0" tIns="45700" rIns="0"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dirty="0">
                <a:solidFill>
                  <a:schemeClr val="bg2"/>
                </a:solidFill>
              </a:rPr>
              <a:t>HEALTH HABITS</a:t>
            </a:r>
            <a:endParaRPr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2"/>
          <p:cNvSpPr txBox="1">
            <a:spLocks noGrp="1"/>
          </p:cNvSpPr>
          <p:nvPr>
            <p:ph type="title"/>
          </p:nvPr>
        </p:nvSpPr>
        <p:spPr>
          <a:xfrm>
            <a:off x="465224" y="304800"/>
            <a:ext cx="11382900" cy="1096800"/>
          </a:xfrm>
          <a:prstGeom prst="rect">
            <a:avLst/>
          </a:prstGeom>
          <a:noFill/>
          <a:ln>
            <a:noFill/>
          </a:ln>
        </p:spPr>
        <p:txBody>
          <a:bodyPr spcFirstLastPara="1" wrap="square" lIns="0" tIns="45700" rIns="0" bIns="45700" anchor="b" anchorCtr="0">
            <a:noAutofit/>
          </a:bodyPr>
          <a:lstStyle/>
          <a:p>
            <a:pPr lvl="0">
              <a:buSzPts val="2800"/>
            </a:pP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Cuáles</a:t>
            </a:r>
            <a:r>
              <a:rPr lang="en-US">
                <a:solidFill>
                  <a:schemeClr val="tx1"/>
                </a:solidFill>
                <a:latin typeface="Lato" panose="020F0502020204030203" pitchFamily="34" charset="0"/>
                <a:ea typeface="Avenir"/>
                <a:cs typeface="Avenir"/>
                <a:sym typeface="Avenir"/>
              </a:rPr>
              <a:t> de los </a:t>
            </a:r>
            <a:r>
              <a:rPr lang="en-US" err="1">
                <a:solidFill>
                  <a:schemeClr val="tx1"/>
                </a:solidFill>
                <a:latin typeface="Lato" panose="020F0502020204030203" pitchFamily="34" charset="0"/>
                <a:ea typeface="Avenir"/>
                <a:cs typeface="Avenir"/>
                <a:sym typeface="Avenir"/>
              </a:rPr>
              <a:t>siguientes</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habitos</a:t>
            </a:r>
            <a:r>
              <a:rPr lang="en-US">
                <a:solidFill>
                  <a:schemeClr val="tx1"/>
                </a:solidFill>
                <a:latin typeface="Lato" panose="020F0502020204030203" pitchFamily="34" charset="0"/>
                <a:ea typeface="Avenir"/>
                <a:cs typeface="Avenir"/>
                <a:sym typeface="Avenir"/>
              </a:rPr>
              <a:t> de </a:t>
            </a:r>
            <a:r>
              <a:rPr lang="en-US" err="1">
                <a:solidFill>
                  <a:schemeClr val="tx1"/>
                </a:solidFill>
                <a:latin typeface="Lato" panose="020F0502020204030203" pitchFamily="34" charset="0"/>
                <a:ea typeface="Avenir"/>
                <a:cs typeface="Avenir"/>
                <a:sym typeface="Avenir"/>
              </a:rPr>
              <a:t>salud</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forman</a:t>
            </a:r>
            <a:r>
              <a:rPr lang="en-US">
                <a:solidFill>
                  <a:schemeClr val="tx1"/>
                </a:solidFill>
                <a:latin typeface="Lato" panose="020F0502020204030203" pitchFamily="34" charset="0"/>
                <a:ea typeface="Avenir"/>
                <a:cs typeface="Avenir"/>
                <a:sym typeface="Avenir"/>
              </a:rPr>
              <a:t> parte de </a:t>
            </a:r>
            <a:r>
              <a:rPr lang="en-US" err="1">
                <a:solidFill>
                  <a:schemeClr val="tx1"/>
                </a:solidFill>
                <a:latin typeface="Lato" panose="020F0502020204030203" pitchFamily="34" charset="0"/>
                <a:ea typeface="Avenir"/>
                <a:cs typeface="Avenir"/>
                <a:sym typeface="Avenir"/>
              </a:rPr>
              <a:t>su</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vida</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diaria</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412" name="Google Shape;412;p42" descr="Picture 0"/>
          <p:cNvPicPr preferRelativeResize="0"/>
          <p:nvPr/>
        </p:nvPicPr>
        <p:blipFill rotWithShape="1">
          <a:blip r:embed="rId3">
            <a:alphaModFix/>
            <a:duotone>
              <a:schemeClr val="bg2">
                <a:shade val="45000"/>
                <a:satMod val="135000"/>
              </a:schemeClr>
              <a:prstClr val="white"/>
            </a:duotone>
          </a:blip>
          <a:srcRect/>
          <a:stretch/>
        </p:blipFill>
        <p:spPr>
          <a:xfrm>
            <a:off x="2344938" y="1308784"/>
            <a:ext cx="7623465" cy="5314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3"/>
          <p:cNvSpPr txBox="1">
            <a:spLocks noGrp="1"/>
          </p:cNvSpPr>
          <p:nvPr>
            <p:ph type="title"/>
          </p:nvPr>
        </p:nvSpPr>
        <p:spPr>
          <a:xfrm>
            <a:off x="465224" y="76200"/>
            <a:ext cx="115908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Usar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cinturones</a:t>
            </a:r>
            <a:r>
              <a:rPr lang="en-US">
                <a:solidFill>
                  <a:schemeClr val="tx1"/>
                </a:solidFill>
                <a:latin typeface="Lato" panose="020F0502020204030203" pitchFamily="34" charset="0"/>
                <a:ea typeface="Avenir"/>
                <a:cs typeface="Avenir"/>
                <a:sym typeface="Avenir"/>
              </a:rPr>
              <a:t> en el </a:t>
            </a:r>
            <a:r>
              <a:rPr lang="en-US" err="1">
                <a:solidFill>
                  <a:schemeClr val="tx1"/>
                </a:solidFill>
                <a:latin typeface="Lato" panose="020F0502020204030203" pitchFamily="34" charset="0"/>
                <a:ea typeface="Avenir"/>
                <a:cs typeface="Avenir"/>
                <a:sym typeface="Avenir"/>
              </a:rPr>
              <a:t>carro</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419" name="Google Shape;419;p43"/>
          <p:cNvPicPr preferRelativeResize="0"/>
          <p:nvPr/>
        </p:nvPicPr>
        <p:blipFill rotWithShape="1">
          <a:blip r:embed="rId3">
            <a:alphaModFix/>
            <a:duotone>
              <a:schemeClr val="bg2">
                <a:shade val="45000"/>
                <a:satMod val="135000"/>
              </a:schemeClr>
              <a:prstClr val="white"/>
            </a:duotone>
          </a:blip>
          <a:srcRect t="4323" b="4259"/>
          <a:stretch/>
        </p:blipFill>
        <p:spPr>
          <a:xfrm>
            <a:off x="2120713" y="1470775"/>
            <a:ext cx="8279826" cy="4865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4"/>
          <p:cNvSpPr txBox="1">
            <a:spLocks noGrp="1"/>
          </p:cNvSpPr>
          <p:nvPr>
            <p:ph type="title"/>
          </p:nvPr>
        </p:nvSpPr>
        <p:spPr>
          <a:xfrm>
            <a:off x="449174" y="76200"/>
            <a:ext cx="116067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¿Comer 5 </a:t>
            </a:r>
            <a:r>
              <a:rPr lang="en-US" err="1">
                <a:solidFill>
                  <a:schemeClr val="tx1"/>
                </a:solidFill>
                <a:latin typeface="Lato" panose="020F0502020204030203" pitchFamily="34" charset="0"/>
                <a:ea typeface="Avenir"/>
                <a:cs typeface="Avenir"/>
                <a:sym typeface="Avenir"/>
              </a:rPr>
              <a:t>frutas</a:t>
            </a: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verduras</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426" name="Google Shape;426;p44"/>
          <p:cNvPicPr preferRelativeResize="0"/>
          <p:nvPr/>
        </p:nvPicPr>
        <p:blipFill rotWithShape="1">
          <a:blip r:embed="rId3">
            <a:alphaModFix/>
            <a:duotone>
              <a:schemeClr val="bg2">
                <a:shade val="45000"/>
                <a:satMod val="135000"/>
              </a:schemeClr>
              <a:prstClr val="white"/>
            </a:duotone>
          </a:blip>
          <a:srcRect t="4695" b="3779"/>
          <a:stretch/>
        </p:blipFill>
        <p:spPr>
          <a:xfrm>
            <a:off x="2327525" y="1349150"/>
            <a:ext cx="7850000" cy="5131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5"/>
          <p:cNvSpPr txBox="1">
            <a:spLocks noGrp="1"/>
          </p:cNvSpPr>
          <p:nvPr>
            <p:ph type="title"/>
          </p:nvPr>
        </p:nvSpPr>
        <p:spPr>
          <a:xfrm>
            <a:off x="465224" y="76200"/>
            <a:ext cx="115908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Caminar</a:t>
            </a: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hacer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ejercicio</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433" name="Google Shape;433;p45"/>
          <p:cNvPicPr preferRelativeResize="0"/>
          <p:nvPr/>
        </p:nvPicPr>
        <p:blipFill rotWithShape="1">
          <a:blip r:embed="rId3">
            <a:alphaModFix/>
            <a:duotone>
              <a:schemeClr val="bg2">
                <a:shade val="45000"/>
                <a:satMod val="135000"/>
              </a:schemeClr>
              <a:prstClr val="white"/>
            </a:duotone>
          </a:blip>
          <a:srcRect t="4094" b="3901"/>
          <a:stretch/>
        </p:blipFill>
        <p:spPr>
          <a:xfrm>
            <a:off x="2377675" y="1425575"/>
            <a:ext cx="7765901" cy="51035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6"/>
          <p:cNvSpPr txBox="1">
            <a:spLocks noGrp="1"/>
          </p:cNvSpPr>
          <p:nvPr>
            <p:ph type="title"/>
          </p:nvPr>
        </p:nvSpPr>
        <p:spPr>
          <a:xfrm>
            <a:off x="449174" y="76200"/>
            <a:ext cx="116067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Usar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tabaco</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440" name="Google Shape;440;p46"/>
          <p:cNvPicPr preferRelativeResize="0"/>
          <p:nvPr/>
        </p:nvPicPr>
        <p:blipFill rotWithShape="1">
          <a:blip r:embed="rId3">
            <a:alphaModFix/>
            <a:duotone>
              <a:schemeClr val="bg2">
                <a:shade val="45000"/>
                <a:satMod val="135000"/>
              </a:schemeClr>
              <a:prstClr val="white"/>
            </a:duotone>
          </a:blip>
          <a:srcRect t="5304" b="3078"/>
          <a:stretch/>
        </p:blipFill>
        <p:spPr>
          <a:xfrm>
            <a:off x="2369125" y="1426750"/>
            <a:ext cx="7453750" cy="487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7"/>
          <p:cNvSpPr txBox="1">
            <a:spLocks noGrp="1"/>
          </p:cNvSpPr>
          <p:nvPr>
            <p:ph type="title"/>
          </p:nvPr>
        </p:nvSpPr>
        <p:spPr>
          <a:xfrm>
            <a:off x="465224" y="76200"/>
            <a:ext cx="115908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¿Comer comida </a:t>
            </a:r>
            <a:r>
              <a:rPr lang="en-US" err="1">
                <a:solidFill>
                  <a:schemeClr val="tx1"/>
                </a:solidFill>
                <a:latin typeface="Lato" panose="020F0502020204030203" pitchFamily="34" charset="0"/>
                <a:ea typeface="Avenir"/>
                <a:cs typeface="Avenir"/>
                <a:sym typeface="Avenir"/>
              </a:rPr>
              <a:t>procesada</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447" name="Google Shape;447;p47"/>
          <p:cNvPicPr preferRelativeResize="0"/>
          <p:nvPr/>
        </p:nvPicPr>
        <p:blipFill rotWithShape="1">
          <a:blip r:embed="rId3">
            <a:alphaModFix/>
            <a:duotone>
              <a:schemeClr val="bg2">
                <a:shade val="45000"/>
                <a:satMod val="135000"/>
              </a:schemeClr>
              <a:prstClr val="white"/>
            </a:duotone>
          </a:blip>
          <a:srcRect t="6516" b="3845"/>
          <a:stretch/>
        </p:blipFill>
        <p:spPr>
          <a:xfrm>
            <a:off x="2349600" y="1424825"/>
            <a:ext cx="7822050" cy="5008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8"/>
          <p:cNvSpPr txBox="1">
            <a:spLocks noGrp="1"/>
          </p:cNvSpPr>
          <p:nvPr>
            <p:ph type="title"/>
          </p:nvPr>
        </p:nvSpPr>
        <p:spPr>
          <a:xfrm>
            <a:off x="465224" y="76200"/>
            <a:ext cx="115908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Tomar</a:t>
            </a:r>
            <a:r>
              <a:rPr lang="en-US">
                <a:solidFill>
                  <a:schemeClr val="tx1"/>
                </a:solidFill>
                <a:latin typeface="Lato" panose="020F0502020204030203" pitchFamily="34" charset="0"/>
                <a:ea typeface="Avenir"/>
                <a:cs typeface="Avenir"/>
                <a:sym typeface="Avenir"/>
              </a:rPr>
              <a:t> alcohol (</a:t>
            </a:r>
            <a:r>
              <a:rPr lang="en-US" err="1">
                <a:solidFill>
                  <a:schemeClr val="tx1"/>
                </a:solidFill>
                <a:latin typeface="Lato" panose="020F0502020204030203" pitchFamily="34" charset="0"/>
                <a:ea typeface="Avenir"/>
                <a:cs typeface="Avenir"/>
                <a:sym typeface="Avenir"/>
              </a:rPr>
              <a:t>incluso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cerveza</a:t>
            </a:r>
            <a:r>
              <a:rPr lang="en-US">
                <a:solidFill>
                  <a:schemeClr val="tx1"/>
                </a:solidFill>
                <a:latin typeface="Lato" panose="020F0502020204030203" pitchFamily="34" charset="0"/>
                <a:ea typeface="Avenir"/>
                <a:cs typeface="Avenir"/>
                <a:sym typeface="Avenir"/>
              </a:rPr>
              <a:t> y vino)?</a:t>
            </a:r>
            <a:endParaRPr>
              <a:solidFill>
                <a:schemeClr val="tx1"/>
              </a:solidFill>
              <a:latin typeface="Lato" panose="020F0502020204030203" pitchFamily="34" charset="0"/>
              <a:ea typeface="Avenir"/>
              <a:cs typeface="Avenir"/>
              <a:sym typeface="Avenir"/>
            </a:endParaRPr>
          </a:p>
        </p:txBody>
      </p:sp>
      <p:pic>
        <p:nvPicPr>
          <p:cNvPr id="454" name="Google Shape;454;p48"/>
          <p:cNvPicPr preferRelativeResize="0"/>
          <p:nvPr/>
        </p:nvPicPr>
        <p:blipFill rotWithShape="1">
          <a:blip r:embed="rId3">
            <a:alphaModFix/>
            <a:duotone>
              <a:schemeClr val="bg2">
                <a:shade val="45000"/>
                <a:satMod val="135000"/>
              </a:schemeClr>
              <a:prstClr val="white"/>
            </a:duotone>
          </a:blip>
          <a:srcRect t="3182" b="3499"/>
          <a:stretch/>
        </p:blipFill>
        <p:spPr>
          <a:xfrm>
            <a:off x="2514313" y="1438675"/>
            <a:ext cx="7492625" cy="4994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9"/>
          <p:cNvSpPr txBox="1">
            <a:spLocks noGrp="1"/>
          </p:cNvSpPr>
          <p:nvPr>
            <p:ph type="title"/>
          </p:nvPr>
        </p:nvSpPr>
        <p:spPr>
          <a:xfrm>
            <a:off x="481276" y="76200"/>
            <a:ext cx="114975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sz="4000" dirty="0" err="1">
                <a:solidFill>
                  <a:schemeClr val="tx1"/>
                </a:solidFill>
                <a:latin typeface="Lato" panose="020F0502020204030203" pitchFamily="34" charset="0"/>
                <a:ea typeface="Avenir"/>
                <a:cs typeface="Avenir"/>
                <a:sym typeface="Avenir"/>
              </a:rPr>
              <a:t>Serv</a:t>
            </a:r>
            <a:r>
              <a:rPr lang="en-US" sz="4000" dirty="0">
                <a:solidFill>
                  <a:schemeClr val="tx1"/>
                </a:solidFill>
                <a:latin typeface="Lato" panose="020F0502020204030203" pitchFamily="34" charset="0"/>
                <a:ea typeface="Avenir"/>
                <a:cs typeface="Avenir"/>
                <a:sym typeface="Avenir"/>
              </a:rPr>
              <a:t> Safe Training</a:t>
            </a:r>
            <a:endParaRPr sz="4000" dirty="0">
              <a:solidFill>
                <a:schemeClr val="tx1"/>
              </a:solidFill>
              <a:latin typeface="Lato" panose="020F0502020204030203" pitchFamily="34" charset="0"/>
              <a:ea typeface="Avenir"/>
              <a:cs typeface="Avenir"/>
              <a:sym typeface="Avenir"/>
            </a:endParaRPr>
          </a:p>
        </p:txBody>
      </p:sp>
      <p:sp>
        <p:nvSpPr>
          <p:cNvPr id="460" name="Google Shape;460;p49"/>
          <p:cNvSpPr txBox="1">
            <a:spLocks noGrp="1"/>
          </p:cNvSpPr>
          <p:nvPr>
            <p:ph type="body" idx="1"/>
          </p:nvPr>
        </p:nvSpPr>
        <p:spPr>
          <a:xfrm>
            <a:off x="481275" y="1600200"/>
            <a:ext cx="5462400" cy="51054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Clr>
                <a:schemeClr val="dk1"/>
              </a:buClr>
              <a:buSzPts val="1800"/>
              <a:buNone/>
            </a:pPr>
            <a:r>
              <a:rPr lang="en-US" err="1"/>
              <a:t>ServSafe</a:t>
            </a:r>
            <a:r>
              <a:rPr lang="en-US"/>
              <a:t> is an educational program developed by the National Restaurant Association to aid restaurants and other retail food handlers comply with the U.S. Food and Drug Administration’s (FDA) code (law) to ensure public safety. In the state of Indiana, the state Department of Health and Food Protection Program serves as the enforcement and oversight agency of the FDA code through the Indiana Retail Food Establishment Sanitation Requirements. </a:t>
            </a:r>
            <a:endParaRPr/>
          </a:p>
          <a:p>
            <a:pPr marL="0" lvl="0" indent="0" algn="l" rtl="0">
              <a:lnSpc>
                <a:spcPct val="90000"/>
              </a:lnSpc>
              <a:spcBef>
                <a:spcPts val="1200"/>
              </a:spcBef>
              <a:spcAft>
                <a:spcPts val="0"/>
              </a:spcAft>
              <a:buClr>
                <a:schemeClr val="dk1"/>
              </a:buClr>
              <a:buSzPts val="1800"/>
              <a:buNone/>
            </a:pPr>
            <a:endParaRPr/>
          </a:p>
          <a:p>
            <a:pPr marL="0" lvl="0" indent="0" algn="l" rtl="0">
              <a:lnSpc>
                <a:spcPct val="90000"/>
              </a:lnSpc>
              <a:spcBef>
                <a:spcPts val="1200"/>
              </a:spcBef>
              <a:spcAft>
                <a:spcPts val="0"/>
              </a:spcAft>
              <a:buClr>
                <a:schemeClr val="dk1"/>
              </a:buClr>
              <a:buSzPts val="1800"/>
              <a:buNone/>
            </a:pPr>
            <a:r>
              <a:rPr lang="en-US"/>
              <a:t>Purdue Extension Educator, Esmeralda Cruz Figueroa, is a certified trainer and schedules quarterly training sessions at the Purdue Extension office in Frankfort in both English and Spanish. See her booth for more information on the schedule of training dates. </a:t>
            </a:r>
            <a:endParaRPr/>
          </a:p>
          <a:p>
            <a:pPr marL="0" lvl="0" indent="0" algn="l" rtl="0">
              <a:lnSpc>
                <a:spcPct val="90000"/>
              </a:lnSpc>
              <a:spcBef>
                <a:spcPts val="1200"/>
              </a:spcBef>
              <a:spcAft>
                <a:spcPts val="2100"/>
              </a:spcAft>
              <a:buClr>
                <a:schemeClr val="dk1"/>
              </a:buClr>
              <a:buSzPts val="1800"/>
              <a:buNone/>
            </a:pPr>
            <a:endParaRPr b="1"/>
          </a:p>
        </p:txBody>
      </p:sp>
      <p:pic>
        <p:nvPicPr>
          <p:cNvPr id="461" name="Google Shape;461;p49"/>
          <p:cNvPicPr preferRelativeResize="0"/>
          <p:nvPr/>
        </p:nvPicPr>
        <p:blipFill rotWithShape="1">
          <a:blip r:embed="rId3">
            <a:alphaModFix/>
            <a:duotone>
              <a:prstClr val="black"/>
              <a:schemeClr val="tx2">
                <a:tint val="45000"/>
                <a:satMod val="400000"/>
              </a:schemeClr>
            </a:duotone>
          </a:blip>
          <a:srcRect/>
          <a:stretch/>
        </p:blipFill>
        <p:spPr>
          <a:xfrm>
            <a:off x="6099472" y="2189252"/>
            <a:ext cx="5520268" cy="21802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9"/>
          <p:cNvSpPr txBox="1">
            <a:spLocks noGrp="1"/>
          </p:cNvSpPr>
          <p:nvPr>
            <p:ph type="title"/>
          </p:nvPr>
        </p:nvSpPr>
        <p:spPr>
          <a:xfrm>
            <a:off x="481276" y="76200"/>
            <a:ext cx="114975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sz="4000" dirty="0">
                <a:solidFill>
                  <a:schemeClr val="tx1"/>
                </a:solidFill>
                <a:latin typeface="Lato" panose="020F0502020204030203" pitchFamily="34" charset="0"/>
                <a:ea typeface="Avenir"/>
                <a:cs typeface="Avenir"/>
                <a:sym typeface="Avenir"/>
              </a:rPr>
              <a:t>Diabetes Prevention Program</a:t>
            </a:r>
            <a:endParaRPr sz="4000" dirty="0">
              <a:solidFill>
                <a:schemeClr val="tx1"/>
              </a:solidFill>
              <a:latin typeface="Lato" panose="020F0502020204030203" pitchFamily="34" charset="0"/>
              <a:ea typeface="Avenir"/>
              <a:cs typeface="Avenir"/>
              <a:sym typeface="Avenir"/>
            </a:endParaRPr>
          </a:p>
        </p:txBody>
      </p:sp>
      <p:sp>
        <p:nvSpPr>
          <p:cNvPr id="460" name="Google Shape;460;p49"/>
          <p:cNvSpPr txBox="1">
            <a:spLocks noGrp="1"/>
          </p:cNvSpPr>
          <p:nvPr>
            <p:ph type="body" idx="1"/>
          </p:nvPr>
        </p:nvSpPr>
        <p:spPr>
          <a:xfrm>
            <a:off x="481276" y="1614870"/>
            <a:ext cx="5462400" cy="4336065"/>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1200"/>
              </a:spcBef>
              <a:spcAft>
                <a:spcPts val="0"/>
              </a:spcAft>
              <a:buClr>
                <a:schemeClr val="dk1"/>
              </a:buClr>
              <a:buSzPts val="1800"/>
              <a:buNone/>
            </a:pPr>
            <a:r>
              <a:rPr lang="en-US" dirty="0"/>
              <a:t>Do you have diabetes? Is it something that runs in your family? In this program we will educate you about diabetes - what is it? What changes should you make to live a healthier life? how to prevent diabetes?</a:t>
            </a:r>
          </a:p>
          <a:p>
            <a:pPr marL="0" lvl="0" indent="0" algn="l" rtl="0">
              <a:lnSpc>
                <a:spcPct val="90000"/>
              </a:lnSpc>
              <a:spcBef>
                <a:spcPts val="1200"/>
              </a:spcBef>
              <a:spcAft>
                <a:spcPts val="0"/>
              </a:spcAft>
              <a:buClr>
                <a:schemeClr val="dk1"/>
              </a:buClr>
              <a:buSzPts val="1800"/>
              <a:buNone/>
            </a:pPr>
            <a:r>
              <a:rPr lang="en-US" dirty="0"/>
              <a:t>The program will be educational in an interactive way. You will learn easy and healthy recipes to include in your meals. Plus exercises to do at home.</a:t>
            </a:r>
          </a:p>
          <a:p>
            <a:pPr marL="0" lvl="0" indent="0" algn="l" rtl="0">
              <a:lnSpc>
                <a:spcPct val="90000"/>
              </a:lnSpc>
              <a:spcBef>
                <a:spcPts val="1200"/>
              </a:spcBef>
              <a:spcAft>
                <a:spcPts val="0"/>
              </a:spcAft>
              <a:buClr>
                <a:schemeClr val="dk1"/>
              </a:buClr>
              <a:buSzPts val="1800"/>
              <a:buNone/>
            </a:pPr>
            <a:r>
              <a:rPr lang="en-US" dirty="0"/>
              <a:t>Everything will be in Spanish, and we will see each other once a week. Thursdays from 6-7pm at the TPA park for the month of June and afterward at our office.</a:t>
            </a:r>
          </a:p>
          <a:p>
            <a:pPr marL="0" lvl="0" indent="0" algn="l" rtl="0">
              <a:lnSpc>
                <a:spcPct val="90000"/>
              </a:lnSpc>
              <a:spcBef>
                <a:spcPts val="1200"/>
              </a:spcBef>
              <a:spcAft>
                <a:spcPts val="0"/>
              </a:spcAft>
              <a:buClr>
                <a:schemeClr val="dk1"/>
              </a:buClr>
              <a:buSzPts val="1800"/>
              <a:buNone/>
            </a:pPr>
            <a:r>
              <a:rPr lang="en-US" dirty="0"/>
              <a:t>Are you interested in the program? Please fill out the form below. Questions? Contact Adriana Garcia at 765-659-6380 </a:t>
            </a:r>
            <a:r>
              <a:rPr lang="en-US" dirty="0" err="1"/>
              <a:t>ext</a:t>
            </a:r>
            <a:r>
              <a:rPr lang="en-US" dirty="0"/>
              <a:t> 1814 or agarcia@lnocc.org.</a:t>
            </a:r>
          </a:p>
          <a:p>
            <a:pPr marL="0" lvl="0" indent="0" algn="l" rtl="0">
              <a:lnSpc>
                <a:spcPct val="90000"/>
              </a:lnSpc>
              <a:spcBef>
                <a:spcPts val="1200"/>
              </a:spcBef>
              <a:spcAft>
                <a:spcPts val="0"/>
              </a:spcAft>
              <a:buClr>
                <a:schemeClr val="dk1"/>
              </a:buClr>
              <a:buSzPts val="1800"/>
              <a:buNone/>
            </a:pPr>
            <a:endParaRPr dirty="0"/>
          </a:p>
        </p:txBody>
      </p:sp>
      <p:pic>
        <p:nvPicPr>
          <p:cNvPr id="4" name="Picture 3">
            <a:extLst>
              <a:ext uri="{FF2B5EF4-FFF2-40B4-BE49-F238E27FC236}">
                <a16:creationId xmlns:a16="http://schemas.microsoft.com/office/drawing/2014/main" id="{35187500-82D0-D27B-5B70-B27A69C76277}"/>
              </a:ext>
            </a:extLst>
          </p:cNvPr>
          <p:cNvPicPr>
            <a:picLocks noChangeAspect="1"/>
          </p:cNvPicPr>
          <p:nvPr/>
        </p:nvPicPr>
        <p:blipFill>
          <a:blip r:embed="rId3"/>
          <a:stretch>
            <a:fillRect/>
          </a:stretch>
        </p:blipFill>
        <p:spPr>
          <a:xfrm>
            <a:off x="6864701" y="1255651"/>
            <a:ext cx="4115254" cy="4695284"/>
          </a:xfrm>
          <a:prstGeom prst="rect">
            <a:avLst/>
          </a:prstGeom>
        </p:spPr>
      </p:pic>
    </p:spTree>
    <p:extLst>
      <p:ext uri="{BB962C8B-B14F-4D97-AF65-F5344CB8AC3E}">
        <p14:creationId xmlns:p14="http://schemas.microsoft.com/office/powerpoint/2010/main" val="3998822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495300" y="381000"/>
            <a:ext cx="9980700" cy="1097100"/>
          </a:xfrm>
          <a:prstGeom prst="rect">
            <a:avLst/>
          </a:prstGeom>
          <a:noFill/>
          <a:ln>
            <a:noFill/>
          </a:ln>
        </p:spPr>
        <p:txBody>
          <a:bodyPr spcFirstLastPara="1" wrap="square" lIns="0" tIns="45700" rIns="0" bIns="45700" anchor="b" anchorCtr="0">
            <a:normAutofit fontScale="90000"/>
          </a:bodyPr>
          <a:lstStyle/>
          <a:p>
            <a:pPr marL="0" lvl="0" indent="0" algn="l" rtl="0">
              <a:lnSpc>
                <a:spcPct val="90000"/>
              </a:lnSpc>
              <a:spcBef>
                <a:spcPts val="0"/>
              </a:spcBef>
              <a:spcAft>
                <a:spcPts val="0"/>
              </a:spcAft>
              <a:buClr>
                <a:schemeClr val="dk1"/>
              </a:buClr>
              <a:buSzPts val="2800"/>
              <a:buFont typeface="Arial"/>
              <a:buNone/>
            </a:pPr>
            <a:r>
              <a:rPr lang="en-US">
                <a:latin typeface="Lato" panose="020F0502020204030203" pitchFamily="34" charset="0"/>
              </a:rPr>
              <a:t>Demographics: Gender, Age, </a:t>
            </a:r>
            <a:br>
              <a:rPr lang="en-US">
                <a:latin typeface="Lato" panose="020F0502020204030203" pitchFamily="34" charset="0"/>
              </a:rPr>
            </a:br>
            <a:r>
              <a:rPr lang="en-US">
                <a:latin typeface="Lato" panose="020F0502020204030203" pitchFamily="34" charset="0"/>
              </a:rPr>
              <a:t>Civil Status &amp; Household Size </a:t>
            </a:r>
            <a:endParaRPr>
              <a:latin typeface="Lato" panose="020F0502020204030203" pitchFamily="34" charset="0"/>
            </a:endParaRPr>
          </a:p>
        </p:txBody>
      </p:sp>
      <p:sp>
        <p:nvSpPr>
          <p:cNvPr id="162" name="Google Shape;162;p5"/>
          <p:cNvSpPr txBox="1">
            <a:spLocks noGrp="1"/>
          </p:cNvSpPr>
          <p:nvPr>
            <p:ph type="body" idx="1"/>
          </p:nvPr>
        </p:nvSpPr>
        <p:spPr>
          <a:xfrm>
            <a:off x="495300" y="1632527"/>
            <a:ext cx="5921700" cy="4572000"/>
          </a:xfrm>
          <a:prstGeom prst="rect">
            <a:avLst/>
          </a:prstGeom>
          <a:noFill/>
          <a:ln>
            <a:noFill/>
          </a:ln>
        </p:spPr>
        <p:txBody>
          <a:bodyPr spcFirstLastPara="1" wrap="square" lIns="0" tIns="45700" rIns="0" bIns="45700" anchor="t" anchorCtr="0">
            <a:normAutofit fontScale="85000" lnSpcReduction="10000"/>
          </a:bodyPr>
          <a:lstStyle/>
          <a:p>
            <a:pPr marL="228600" lvl="0" indent="-228600" algn="l" rtl="0">
              <a:lnSpc>
                <a:spcPct val="110000"/>
              </a:lnSpc>
              <a:spcBef>
                <a:spcPts val="0"/>
              </a:spcBef>
              <a:spcAft>
                <a:spcPts val="0"/>
              </a:spcAft>
              <a:buClr>
                <a:schemeClr val="dk1"/>
              </a:buClr>
              <a:buSzPts val="2000"/>
              <a:buChar char="●"/>
            </a:pPr>
            <a:r>
              <a:rPr lang="en-US"/>
              <a:t>55% of respondents were women and 45% were men; none selected other</a:t>
            </a:r>
            <a:endParaRPr/>
          </a:p>
          <a:p>
            <a:pPr marL="228600" lvl="0" indent="-228600" algn="l" rtl="0">
              <a:lnSpc>
                <a:spcPct val="110000"/>
              </a:lnSpc>
              <a:spcBef>
                <a:spcPts val="1800"/>
              </a:spcBef>
              <a:spcAft>
                <a:spcPts val="0"/>
              </a:spcAft>
              <a:buClr>
                <a:schemeClr val="dk1"/>
              </a:buClr>
              <a:buSzPts val="2000"/>
              <a:buChar char="●"/>
            </a:pPr>
            <a:r>
              <a:rPr lang="en-US"/>
              <a:t>On average, respondents were 40 years old with four (4) people in their household and two (2) children under the age of 18</a:t>
            </a:r>
            <a:endParaRPr/>
          </a:p>
          <a:p>
            <a:pPr marL="228600" lvl="0" indent="-228600" algn="l" rtl="0">
              <a:lnSpc>
                <a:spcPct val="110000"/>
              </a:lnSpc>
              <a:spcBef>
                <a:spcPts val="1800"/>
              </a:spcBef>
              <a:spcAft>
                <a:spcPts val="0"/>
              </a:spcAft>
              <a:buClr>
                <a:schemeClr val="dk1"/>
              </a:buClr>
              <a:buSzPts val="2000"/>
              <a:buChar char="●"/>
            </a:pPr>
            <a:r>
              <a:rPr lang="en-US"/>
              <a:t>51% were married, 18% were living together (union </a:t>
            </a:r>
            <a:r>
              <a:rPr lang="en-US" err="1"/>
              <a:t>libre</a:t>
            </a:r>
            <a:r>
              <a:rPr lang="en-US"/>
              <a:t>), 20% were single, 8% were divorced, and 3% were widowed</a:t>
            </a:r>
            <a:endParaRPr/>
          </a:p>
          <a:p>
            <a:pPr marL="228600" lvl="0" indent="-228600" algn="l" rtl="0">
              <a:lnSpc>
                <a:spcPct val="110000"/>
              </a:lnSpc>
              <a:spcBef>
                <a:spcPts val="1800"/>
              </a:spcBef>
              <a:spcAft>
                <a:spcPts val="2100"/>
              </a:spcAft>
              <a:buClr>
                <a:schemeClr val="dk1"/>
              </a:buClr>
              <a:buSzPts val="2000"/>
              <a:buChar char="●"/>
            </a:pPr>
            <a:r>
              <a:rPr lang="en-US"/>
              <a:t>On average, respondents have lived in Frankfort for 20 years primarily because of family/friends and the desire for a tranquil community </a:t>
            </a:r>
            <a:endParaRPr/>
          </a:p>
        </p:txBody>
      </p:sp>
      <p:pic>
        <p:nvPicPr>
          <p:cNvPr id="163" name="Google Shape;163;p5"/>
          <p:cNvPicPr preferRelativeResize="0"/>
          <p:nvPr/>
        </p:nvPicPr>
        <p:blipFill rotWithShape="1">
          <a:blip r:embed="rId3">
            <a:alphaModFix/>
          </a:blip>
          <a:srcRect/>
          <a:stretch/>
        </p:blipFill>
        <p:spPr>
          <a:xfrm rot="5400000">
            <a:off x="6942875" y="1603901"/>
            <a:ext cx="5610501" cy="4207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0"/>
          <p:cNvSpPr txBox="1">
            <a:spLocks noGrp="1"/>
          </p:cNvSpPr>
          <p:nvPr>
            <p:ph type="ctrTitle"/>
          </p:nvPr>
        </p:nvSpPr>
        <p:spPr>
          <a:xfrm>
            <a:off x="720436" y="2142627"/>
            <a:ext cx="10800736" cy="2055900"/>
          </a:xfrm>
          <a:prstGeom prst="rect">
            <a:avLst/>
          </a:prstGeom>
          <a:noFill/>
          <a:ln>
            <a:noFill/>
          </a:ln>
        </p:spPr>
        <p:txBody>
          <a:bodyPr spcFirstLastPara="1" wrap="square" lIns="0" tIns="45700" rIns="0"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dirty="0">
                <a:solidFill>
                  <a:schemeClr val="bg2"/>
                </a:solidFill>
              </a:rPr>
              <a:t>PREVENTIVE HEALTH CARE</a:t>
            </a:r>
            <a:endParaRPr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1"/>
          <p:cNvSpPr txBox="1">
            <a:spLocks noGrp="1"/>
          </p:cNvSpPr>
          <p:nvPr>
            <p:ph type="title"/>
          </p:nvPr>
        </p:nvSpPr>
        <p:spPr>
          <a:xfrm>
            <a:off x="465224" y="76200"/>
            <a:ext cx="113829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Sus</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niños</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han</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recibido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vacunas</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473" name="Google Shape;473;p51"/>
          <p:cNvPicPr preferRelativeResize="0"/>
          <p:nvPr/>
        </p:nvPicPr>
        <p:blipFill rotWithShape="1">
          <a:blip r:embed="rId3">
            <a:alphaModFix/>
            <a:duotone>
              <a:schemeClr val="bg2">
                <a:shade val="45000"/>
                <a:satMod val="135000"/>
              </a:schemeClr>
              <a:prstClr val="white"/>
            </a:duotone>
          </a:blip>
          <a:srcRect t="3941" b="5042"/>
          <a:stretch/>
        </p:blipFill>
        <p:spPr>
          <a:xfrm>
            <a:off x="1826650" y="1389850"/>
            <a:ext cx="8660050" cy="5067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2"/>
          <p:cNvSpPr txBox="1">
            <a:spLocks noGrp="1"/>
          </p:cNvSpPr>
          <p:nvPr>
            <p:ph type="title"/>
          </p:nvPr>
        </p:nvSpPr>
        <p:spPr>
          <a:xfrm>
            <a:off x="465224" y="304800"/>
            <a:ext cx="11590800" cy="10968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Durante el </a:t>
            </a:r>
            <a:r>
              <a:rPr lang="en-US" err="1">
                <a:solidFill>
                  <a:schemeClr val="tx1"/>
                </a:solidFill>
                <a:latin typeface="Lato" panose="020F0502020204030203" pitchFamily="34" charset="0"/>
                <a:ea typeface="Avenir"/>
                <a:cs typeface="Avenir"/>
                <a:sym typeface="Avenir"/>
              </a:rPr>
              <a:t>año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pasado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dentro</a:t>
            </a:r>
            <a:r>
              <a:rPr lang="en-US">
                <a:solidFill>
                  <a:schemeClr val="tx1"/>
                </a:solidFill>
                <a:latin typeface="Lato" panose="020F0502020204030203" pitchFamily="34" charset="0"/>
                <a:ea typeface="Avenir"/>
                <a:cs typeface="Avenir"/>
                <a:sym typeface="Avenir"/>
              </a:rPr>
              <a:t> de 12 </a:t>
            </a:r>
            <a:r>
              <a:rPr lang="en-US" err="1">
                <a:solidFill>
                  <a:schemeClr val="tx1"/>
                </a:solidFill>
                <a:latin typeface="Lato" panose="020F0502020204030203" pitchFamily="34" charset="0"/>
                <a:ea typeface="Avenir"/>
                <a:cs typeface="Avenir"/>
                <a:sym typeface="Avenir"/>
              </a:rPr>
              <a:t>meses</a:t>
            </a:r>
            <a:r>
              <a:rPr lang="en-US">
                <a:solidFill>
                  <a:schemeClr val="tx1"/>
                </a:solidFill>
                <a:latin typeface="Lato" panose="020F0502020204030203" pitchFamily="34" charset="0"/>
                <a:ea typeface="Avenir"/>
                <a:cs typeface="Avenir"/>
                <a:sym typeface="Avenir"/>
              </a:rPr>
              <a:t>), </a:t>
            </a:r>
            <a:endParaRPr>
              <a:solidFill>
                <a:schemeClr val="tx1"/>
              </a:solidFill>
              <a:latin typeface="Lato" panose="020F0502020204030203" pitchFamily="34" charset="0"/>
              <a:ea typeface="Avenir"/>
              <a:cs typeface="Avenir"/>
              <a:sym typeface="Avenir"/>
            </a:endParaRPr>
          </a:p>
          <a:p>
            <a:pPr marL="0" lvl="0" indent="0" algn="l" rtl="0">
              <a:lnSpc>
                <a:spcPct val="90000"/>
              </a:lnSpc>
              <a:spcBef>
                <a:spcPts val="0"/>
              </a:spcBef>
              <a:spcAft>
                <a:spcPts val="0"/>
              </a:spcAft>
              <a:buClr>
                <a:schemeClr val="dk1"/>
              </a:buClr>
              <a:buSzPts val="2800"/>
              <a:buFont typeface="Arial"/>
              <a:buNone/>
            </a:pPr>
            <a:r>
              <a:rPr lang="en-US" err="1">
                <a:solidFill>
                  <a:schemeClr val="tx1"/>
                </a:solidFill>
                <a:latin typeface="Lato" panose="020F0502020204030203" pitchFamily="34" charset="0"/>
                <a:ea typeface="Avenir"/>
                <a:cs typeface="Avenir"/>
                <a:sym typeface="Avenir"/>
              </a:rPr>
              <a:t>Ud</a:t>
            </a:r>
            <a:r>
              <a:rPr lang="en-US">
                <a:solidFill>
                  <a:schemeClr val="tx1"/>
                </a:solidFill>
                <a:latin typeface="Lato" panose="020F0502020204030203" pitchFamily="34" charset="0"/>
                <a:ea typeface="Avenir"/>
                <a:cs typeface="Avenir"/>
                <a:sym typeface="Avenir"/>
              </a:rPr>
              <a:t>. ha:</a:t>
            </a:r>
            <a:endParaRPr>
              <a:solidFill>
                <a:schemeClr val="tx1"/>
              </a:solidFill>
              <a:latin typeface="Lato" panose="020F0502020204030203" pitchFamily="34" charset="0"/>
              <a:ea typeface="Avenir"/>
              <a:cs typeface="Avenir"/>
              <a:sym typeface="Avenir"/>
            </a:endParaRPr>
          </a:p>
        </p:txBody>
      </p:sp>
      <p:pic>
        <p:nvPicPr>
          <p:cNvPr id="480" name="Google Shape;480;p52" descr="Picture 0"/>
          <p:cNvPicPr preferRelativeResize="0"/>
          <p:nvPr/>
        </p:nvPicPr>
        <p:blipFill rotWithShape="1">
          <a:blip r:embed="rId3">
            <a:alphaModFix/>
            <a:duotone>
              <a:schemeClr val="bg2">
                <a:shade val="45000"/>
                <a:satMod val="135000"/>
              </a:schemeClr>
              <a:prstClr val="white"/>
            </a:duotone>
          </a:blip>
          <a:srcRect/>
          <a:stretch/>
        </p:blipFill>
        <p:spPr>
          <a:xfrm>
            <a:off x="3245974" y="1026700"/>
            <a:ext cx="6029300" cy="5459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3"/>
          <p:cNvSpPr txBox="1">
            <a:spLocks noGrp="1"/>
          </p:cNvSpPr>
          <p:nvPr>
            <p:ph type="title"/>
          </p:nvPr>
        </p:nvSpPr>
        <p:spPr>
          <a:xfrm>
            <a:off x="465224" y="76200"/>
            <a:ext cx="115908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Hablado</a:t>
            </a:r>
            <a:r>
              <a:rPr lang="en-US">
                <a:solidFill>
                  <a:schemeClr val="tx1"/>
                </a:solidFill>
                <a:latin typeface="Lato" panose="020F0502020204030203" pitchFamily="34" charset="0"/>
                <a:ea typeface="Avenir"/>
                <a:cs typeface="Avenir"/>
                <a:sym typeface="Avenir"/>
              </a:rPr>
              <a:t> con </a:t>
            </a:r>
            <a:r>
              <a:rPr lang="en-US" err="1">
                <a:solidFill>
                  <a:schemeClr val="tx1"/>
                </a:solidFill>
                <a:latin typeface="Lato" panose="020F0502020204030203" pitchFamily="34" charset="0"/>
                <a:ea typeface="Avenir"/>
                <a:cs typeface="Avenir"/>
                <a:sym typeface="Avenir"/>
              </a:rPr>
              <a:t>consejero</a:t>
            </a:r>
            <a:r>
              <a:rPr lang="en-US">
                <a:solidFill>
                  <a:schemeClr val="tx1"/>
                </a:solidFill>
                <a:latin typeface="Lato" panose="020F0502020204030203" pitchFamily="34" charset="0"/>
                <a:ea typeface="Avenir"/>
                <a:cs typeface="Avenir"/>
                <a:sym typeface="Avenir"/>
              </a:rPr>
              <a:t>(a)?</a:t>
            </a:r>
            <a:endParaRPr>
              <a:solidFill>
                <a:schemeClr val="tx1"/>
              </a:solidFill>
              <a:latin typeface="Lato" panose="020F0502020204030203" pitchFamily="34" charset="0"/>
              <a:ea typeface="Avenir"/>
              <a:cs typeface="Avenir"/>
              <a:sym typeface="Avenir"/>
            </a:endParaRPr>
          </a:p>
        </p:txBody>
      </p:sp>
      <p:pic>
        <p:nvPicPr>
          <p:cNvPr id="487" name="Google Shape;487;p53"/>
          <p:cNvPicPr preferRelativeResize="0"/>
          <p:nvPr/>
        </p:nvPicPr>
        <p:blipFill rotWithShape="1">
          <a:blip r:embed="rId3">
            <a:alphaModFix/>
            <a:duotone>
              <a:schemeClr val="bg2">
                <a:shade val="45000"/>
                <a:satMod val="135000"/>
              </a:schemeClr>
              <a:prstClr val="white"/>
            </a:duotone>
          </a:blip>
          <a:srcRect t="4088" b="4024"/>
          <a:stretch/>
        </p:blipFill>
        <p:spPr>
          <a:xfrm>
            <a:off x="2312088" y="1297925"/>
            <a:ext cx="7897075" cy="5183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4"/>
          <p:cNvSpPr txBox="1">
            <a:spLocks noGrp="1"/>
          </p:cNvSpPr>
          <p:nvPr>
            <p:ph type="title"/>
          </p:nvPr>
        </p:nvSpPr>
        <p:spPr>
          <a:xfrm>
            <a:off x="465224" y="76200"/>
            <a:ext cx="11590800" cy="1096800"/>
          </a:xfrm>
          <a:prstGeom prst="rect">
            <a:avLst/>
          </a:prstGeom>
          <a:noFill/>
          <a:ln>
            <a:noFill/>
          </a:ln>
        </p:spPr>
        <p:txBody>
          <a:bodyPr spcFirstLastPara="1" wrap="square" lIns="0" tIns="45700" rIns="0" bIns="45700" anchor="b" anchorCtr="0">
            <a:normAutofit fontScale="90000"/>
          </a:bodyPr>
          <a:lstStyle/>
          <a:p>
            <a:pPr marL="0" lvl="0" indent="0" algn="l" rtl="0">
              <a:lnSpc>
                <a:spcPct val="90000"/>
              </a:lnSpc>
              <a:spcBef>
                <a:spcPts val="0"/>
              </a:spcBef>
              <a:spcAft>
                <a:spcPts val="0"/>
              </a:spcAft>
              <a:buClr>
                <a:schemeClr val="dk1"/>
              </a:buClr>
              <a:buSzPts val="2800"/>
              <a:buFont typeface="Arial"/>
              <a:buNone/>
            </a:pPr>
            <a:br>
              <a:rPr lang="en-US"/>
            </a:br>
            <a:r>
              <a:rPr lang="en-US" sz="4400">
                <a:solidFill>
                  <a:schemeClr val="tx1"/>
                </a:solidFill>
                <a:latin typeface="Lato" panose="020F0502020204030203" pitchFamily="34" charset="0"/>
                <a:ea typeface="Avenir"/>
                <a:cs typeface="Avenir"/>
                <a:sym typeface="Avenir"/>
              </a:rPr>
              <a:t>¿</a:t>
            </a:r>
            <a:r>
              <a:rPr lang="en-US" sz="4400" err="1">
                <a:solidFill>
                  <a:schemeClr val="tx1"/>
                </a:solidFill>
                <a:latin typeface="Lato" panose="020F0502020204030203" pitchFamily="34" charset="0"/>
                <a:ea typeface="Avenir"/>
                <a:cs typeface="Avenir"/>
                <a:sym typeface="Avenir"/>
              </a:rPr>
              <a:t>Visitado</a:t>
            </a:r>
            <a:r>
              <a:rPr lang="en-US" sz="4400">
                <a:solidFill>
                  <a:schemeClr val="tx1"/>
                </a:solidFill>
                <a:latin typeface="Lato" panose="020F0502020204030203" pitchFamily="34" charset="0"/>
                <a:ea typeface="Avenir"/>
                <a:cs typeface="Avenir"/>
                <a:sym typeface="Avenir"/>
              </a:rPr>
              <a:t> el/la </a:t>
            </a:r>
            <a:r>
              <a:rPr lang="en-US" sz="4400" err="1">
                <a:solidFill>
                  <a:schemeClr val="tx1"/>
                </a:solidFill>
                <a:latin typeface="Lato" panose="020F0502020204030203" pitchFamily="34" charset="0"/>
                <a:ea typeface="Avenir"/>
                <a:cs typeface="Avenir"/>
                <a:sym typeface="Avenir"/>
              </a:rPr>
              <a:t>oculista</a:t>
            </a:r>
            <a:r>
              <a:rPr lang="en-US" sz="4400">
                <a:solidFill>
                  <a:schemeClr val="tx1"/>
                </a:solidFill>
                <a:latin typeface="Lato" panose="020F0502020204030203" pitchFamily="34" charset="0"/>
                <a:ea typeface="Avenir"/>
                <a:cs typeface="Avenir"/>
                <a:sym typeface="Avenir"/>
              </a:rPr>
              <a:t>?</a:t>
            </a:r>
            <a:endParaRPr sz="4400">
              <a:solidFill>
                <a:schemeClr val="tx1"/>
              </a:solidFill>
              <a:latin typeface="Lato" panose="020F0502020204030203" pitchFamily="34" charset="0"/>
              <a:ea typeface="Avenir"/>
              <a:cs typeface="Avenir"/>
              <a:sym typeface="Avenir"/>
            </a:endParaRPr>
          </a:p>
        </p:txBody>
      </p:sp>
      <p:pic>
        <p:nvPicPr>
          <p:cNvPr id="494" name="Google Shape;494;p54"/>
          <p:cNvPicPr preferRelativeResize="0"/>
          <p:nvPr/>
        </p:nvPicPr>
        <p:blipFill rotWithShape="1">
          <a:blip r:embed="rId3">
            <a:alphaModFix/>
            <a:duotone>
              <a:schemeClr val="bg2">
                <a:shade val="45000"/>
                <a:satMod val="135000"/>
              </a:schemeClr>
              <a:prstClr val="white"/>
            </a:duotone>
          </a:blip>
          <a:srcRect t="3790" b="4213"/>
          <a:stretch/>
        </p:blipFill>
        <p:spPr>
          <a:xfrm>
            <a:off x="2379625" y="1284075"/>
            <a:ext cx="7762000" cy="5100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xfrm>
            <a:off x="449174" y="76200"/>
            <a:ext cx="116067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Visitado</a:t>
            </a:r>
            <a:r>
              <a:rPr lang="en-US">
                <a:solidFill>
                  <a:schemeClr val="tx1"/>
                </a:solidFill>
                <a:latin typeface="Lato" panose="020F0502020204030203" pitchFamily="34" charset="0"/>
                <a:ea typeface="Avenir"/>
                <a:cs typeface="Avenir"/>
                <a:sym typeface="Avenir"/>
              </a:rPr>
              <a:t> el/la doctor(a)?</a:t>
            </a:r>
            <a:endParaRPr>
              <a:solidFill>
                <a:schemeClr val="tx1"/>
              </a:solidFill>
              <a:latin typeface="Lato" panose="020F0502020204030203" pitchFamily="34" charset="0"/>
              <a:ea typeface="Avenir"/>
              <a:cs typeface="Avenir"/>
              <a:sym typeface="Avenir"/>
            </a:endParaRPr>
          </a:p>
        </p:txBody>
      </p:sp>
      <p:pic>
        <p:nvPicPr>
          <p:cNvPr id="501" name="Google Shape;501;p55"/>
          <p:cNvPicPr preferRelativeResize="0"/>
          <p:nvPr/>
        </p:nvPicPr>
        <p:blipFill rotWithShape="1">
          <a:blip r:embed="rId3">
            <a:alphaModFix/>
            <a:duotone>
              <a:schemeClr val="bg2">
                <a:shade val="45000"/>
                <a:satMod val="135000"/>
              </a:schemeClr>
              <a:prstClr val="white"/>
            </a:duotone>
          </a:blip>
          <a:srcRect t="4584" b="4448"/>
          <a:stretch/>
        </p:blipFill>
        <p:spPr>
          <a:xfrm>
            <a:off x="1904463" y="1331500"/>
            <a:ext cx="8696125" cy="5085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6"/>
          <p:cNvSpPr txBox="1">
            <a:spLocks noGrp="1"/>
          </p:cNvSpPr>
          <p:nvPr>
            <p:ph type="title"/>
          </p:nvPr>
        </p:nvSpPr>
        <p:spPr>
          <a:xfrm>
            <a:off x="465224" y="76200"/>
            <a:ext cx="115908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Visitado</a:t>
            </a:r>
            <a:r>
              <a:rPr lang="en-US">
                <a:solidFill>
                  <a:schemeClr val="tx1"/>
                </a:solidFill>
                <a:latin typeface="Lato" panose="020F0502020204030203" pitchFamily="34" charset="0"/>
                <a:ea typeface="Avenir"/>
                <a:cs typeface="Avenir"/>
                <a:sym typeface="Avenir"/>
              </a:rPr>
              <a:t> el/la </a:t>
            </a:r>
            <a:r>
              <a:rPr lang="en-US" err="1">
                <a:solidFill>
                  <a:schemeClr val="tx1"/>
                </a:solidFill>
                <a:latin typeface="Lato" panose="020F0502020204030203" pitchFamily="34" charset="0"/>
                <a:ea typeface="Avenir"/>
                <a:cs typeface="Avenir"/>
                <a:sym typeface="Avenir"/>
              </a:rPr>
              <a:t>dentista</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508" name="Google Shape;508;p56"/>
          <p:cNvPicPr preferRelativeResize="0"/>
          <p:nvPr/>
        </p:nvPicPr>
        <p:blipFill rotWithShape="1">
          <a:blip r:embed="rId3">
            <a:alphaModFix/>
            <a:duotone>
              <a:schemeClr val="bg2">
                <a:shade val="45000"/>
                <a:satMod val="135000"/>
              </a:schemeClr>
              <a:prstClr val="white"/>
            </a:duotone>
          </a:blip>
          <a:srcRect t="4094" b="3892"/>
          <a:stretch/>
        </p:blipFill>
        <p:spPr>
          <a:xfrm>
            <a:off x="2202938" y="1379625"/>
            <a:ext cx="7786125" cy="5117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57"/>
          <p:cNvSpPr txBox="1">
            <a:spLocks noGrp="1"/>
          </p:cNvSpPr>
          <p:nvPr>
            <p:ph type="title"/>
          </p:nvPr>
        </p:nvSpPr>
        <p:spPr>
          <a:xfrm>
            <a:off x="449174" y="76200"/>
            <a:ext cx="116067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Tenido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analices</a:t>
            </a:r>
            <a:r>
              <a:rPr lang="en-US">
                <a:solidFill>
                  <a:schemeClr val="tx1"/>
                </a:solidFill>
                <a:latin typeface="Lato" panose="020F0502020204030203" pitchFamily="34" charset="0"/>
                <a:ea typeface="Avenir"/>
                <a:cs typeface="Avenir"/>
                <a:sym typeface="Avenir"/>
              </a:rPr>
              <a:t> de sangre?</a:t>
            </a:r>
            <a:endParaRPr>
              <a:solidFill>
                <a:schemeClr val="tx1"/>
              </a:solidFill>
              <a:latin typeface="Lato" panose="020F0502020204030203" pitchFamily="34" charset="0"/>
              <a:ea typeface="Avenir"/>
              <a:cs typeface="Avenir"/>
              <a:sym typeface="Avenir"/>
            </a:endParaRPr>
          </a:p>
        </p:txBody>
      </p:sp>
      <p:pic>
        <p:nvPicPr>
          <p:cNvPr id="515" name="Google Shape;515;p57"/>
          <p:cNvPicPr preferRelativeResize="0"/>
          <p:nvPr/>
        </p:nvPicPr>
        <p:blipFill rotWithShape="1">
          <a:blip r:embed="rId3">
            <a:alphaModFix/>
            <a:duotone>
              <a:schemeClr val="bg2">
                <a:shade val="45000"/>
                <a:satMod val="135000"/>
              </a:schemeClr>
              <a:prstClr val="white"/>
            </a:duotone>
          </a:blip>
          <a:srcRect t="4087" b="3857"/>
          <a:stretch/>
        </p:blipFill>
        <p:spPr>
          <a:xfrm>
            <a:off x="2316100" y="1316225"/>
            <a:ext cx="7872850" cy="5176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8"/>
          <p:cNvSpPr txBox="1">
            <a:spLocks noGrp="1"/>
          </p:cNvSpPr>
          <p:nvPr>
            <p:ph type="title"/>
          </p:nvPr>
        </p:nvSpPr>
        <p:spPr>
          <a:xfrm>
            <a:off x="449174" y="76200"/>
            <a:ext cx="116067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¿Se ha </a:t>
            </a:r>
            <a:r>
              <a:rPr lang="en-US" err="1">
                <a:solidFill>
                  <a:schemeClr val="tx1"/>
                </a:solidFill>
                <a:latin typeface="Lato" panose="020F0502020204030203" pitchFamily="34" charset="0"/>
                <a:ea typeface="Avenir"/>
                <a:cs typeface="Avenir"/>
                <a:sym typeface="Avenir"/>
              </a:rPr>
              <a:t>caído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causando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una</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herida</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522" name="Google Shape;522;p58"/>
          <p:cNvPicPr preferRelativeResize="0"/>
          <p:nvPr/>
        </p:nvPicPr>
        <p:blipFill rotWithShape="1">
          <a:blip r:embed="rId3">
            <a:alphaModFix/>
            <a:duotone>
              <a:schemeClr val="bg2">
                <a:shade val="45000"/>
                <a:satMod val="135000"/>
              </a:schemeClr>
              <a:prstClr val="white"/>
            </a:duotone>
          </a:blip>
          <a:srcRect t="4695" b="3779"/>
          <a:stretch/>
        </p:blipFill>
        <p:spPr>
          <a:xfrm>
            <a:off x="2241638" y="1252900"/>
            <a:ext cx="8021775" cy="5244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9"/>
          <p:cNvSpPr txBox="1">
            <a:spLocks noGrp="1"/>
          </p:cNvSpPr>
          <p:nvPr>
            <p:ph type="title"/>
          </p:nvPr>
        </p:nvSpPr>
        <p:spPr>
          <a:xfrm>
            <a:off x="465224" y="304800"/>
            <a:ext cx="11590800" cy="10968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Tenido</a:t>
            </a:r>
            <a:r>
              <a:rPr lang="en-US">
                <a:solidFill>
                  <a:schemeClr val="tx1"/>
                </a:solidFill>
                <a:latin typeface="Lato" panose="020F0502020204030203" pitchFamily="34" charset="0"/>
                <a:ea typeface="Avenir"/>
                <a:cs typeface="Avenir"/>
                <a:sym typeface="Avenir"/>
              </a:rPr>
              <a:t> un </a:t>
            </a:r>
            <a:r>
              <a:rPr lang="en-US" err="1">
                <a:solidFill>
                  <a:schemeClr val="tx1"/>
                </a:solidFill>
                <a:latin typeface="Lato" panose="020F0502020204030203" pitchFamily="34" charset="0"/>
                <a:ea typeface="Avenir"/>
                <a:cs typeface="Avenir"/>
                <a:sym typeface="Avenir"/>
              </a:rPr>
              <a:t>hijo</a:t>
            </a:r>
            <a:r>
              <a:rPr lang="en-US">
                <a:solidFill>
                  <a:schemeClr val="tx1"/>
                </a:solidFill>
                <a:latin typeface="Lato" panose="020F0502020204030203" pitchFamily="34" charset="0"/>
                <a:ea typeface="Avenir"/>
                <a:cs typeface="Avenir"/>
                <a:sym typeface="Avenir"/>
              </a:rPr>
              <a:t>(a) que se </a:t>
            </a:r>
            <a:r>
              <a:rPr lang="en-US" err="1">
                <a:solidFill>
                  <a:schemeClr val="tx1"/>
                </a:solidFill>
                <a:latin typeface="Lato" panose="020F0502020204030203" pitchFamily="34" charset="0"/>
                <a:ea typeface="Avenir"/>
                <a:cs typeface="Avenir"/>
                <a:sym typeface="Avenir"/>
              </a:rPr>
              <a:t>embarazó</a:t>
            </a:r>
            <a:r>
              <a:rPr lang="en-US">
                <a:solidFill>
                  <a:schemeClr val="tx1"/>
                </a:solidFill>
                <a:latin typeface="Lato" panose="020F0502020204030203" pitchFamily="34" charset="0"/>
                <a:ea typeface="Avenir"/>
                <a:cs typeface="Avenir"/>
                <a:sym typeface="Avenir"/>
              </a:rPr>
              <a:t> o </a:t>
            </a:r>
            <a:r>
              <a:rPr lang="en-US" err="1">
                <a:solidFill>
                  <a:schemeClr val="tx1"/>
                </a:solidFill>
                <a:latin typeface="Lato" panose="020F0502020204030203" pitchFamily="34" charset="0"/>
                <a:ea typeface="Avenir"/>
                <a:cs typeface="Avenir"/>
                <a:sym typeface="Avenir"/>
              </a:rPr>
              <a:t>embarazó</a:t>
            </a:r>
            <a:r>
              <a:rPr lang="en-US">
                <a:solidFill>
                  <a:schemeClr val="tx1"/>
                </a:solidFill>
                <a:latin typeface="Lato" panose="020F0502020204030203" pitchFamily="34" charset="0"/>
                <a:ea typeface="Avenir"/>
                <a:cs typeface="Avenir"/>
                <a:sym typeface="Avenir"/>
              </a:rPr>
              <a:t> </a:t>
            </a:r>
            <a:endParaRPr>
              <a:solidFill>
                <a:schemeClr val="tx1"/>
              </a:solidFill>
              <a:latin typeface="Lato" panose="020F0502020204030203" pitchFamily="34" charset="0"/>
              <a:ea typeface="Avenir"/>
              <a:cs typeface="Avenir"/>
              <a:sym typeface="Avenir"/>
            </a:endParaRPr>
          </a:p>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 </a:t>
            </a:r>
            <a:r>
              <a:rPr lang="en-US" err="1">
                <a:solidFill>
                  <a:schemeClr val="tx1"/>
                </a:solidFill>
                <a:latin typeface="Lato" panose="020F0502020204030203" pitchFamily="34" charset="0"/>
                <a:ea typeface="Avenir"/>
                <a:cs typeface="Avenir"/>
                <a:sym typeface="Avenir"/>
              </a:rPr>
              <a:t>alguien</a:t>
            </a:r>
            <a:r>
              <a:rPr lang="en-US">
                <a:solidFill>
                  <a:schemeClr val="tx1"/>
                </a:solidFill>
                <a:latin typeface="Lato" panose="020F0502020204030203" pitchFamily="34" charset="0"/>
                <a:ea typeface="Avenir"/>
                <a:cs typeface="Avenir"/>
                <a:sym typeface="Avenir"/>
              </a:rPr>
              <a:t> antes de los 18 </a:t>
            </a:r>
            <a:r>
              <a:rPr lang="en-US" err="1">
                <a:solidFill>
                  <a:schemeClr val="tx1"/>
                </a:solidFill>
                <a:latin typeface="Lato" panose="020F0502020204030203" pitchFamily="34" charset="0"/>
                <a:ea typeface="Avenir"/>
                <a:cs typeface="Avenir"/>
                <a:sym typeface="Avenir"/>
              </a:rPr>
              <a:t>años</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529" name="Google Shape;529;p59"/>
          <p:cNvPicPr preferRelativeResize="0"/>
          <p:nvPr/>
        </p:nvPicPr>
        <p:blipFill rotWithShape="1">
          <a:blip r:embed="rId3">
            <a:alphaModFix/>
            <a:duotone>
              <a:schemeClr val="bg2">
                <a:shade val="45000"/>
                <a:satMod val="135000"/>
              </a:schemeClr>
              <a:prstClr val="white"/>
            </a:duotone>
          </a:blip>
          <a:srcRect t="4397" b="3985"/>
          <a:stretch/>
        </p:blipFill>
        <p:spPr>
          <a:xfrm>
            <a:off x="2213759" y="1253200"/>
            <a:ext cx="8167626" cy="53448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495300" y="457200"/>
            <a:ext cx="9980700" cy="1097100"/>
          </a:xfrm>
          <a:prstGeom prst="rect">
            <a:avLst/>
          </a:prstGeom>
          <a:noFill/>
          <a:ln>
            <a:noFill/>
          </a:ln>
        </p:spPr>
        <p:txBody>
          <a:bodyPr spcFirstLastPara="1" wrap="square" lIns="0" tIns="45700" rIns="0" bIns="45700" anchor="b" anchorCtr="0">
            <a:normAutofit fontScale="90000"/>
          </a:bodyPr>
          <a:lstStyle/>
          <a:p>
            <a:pPr marL="0" lvl="0" indent="0" algn="l" rtl="0">
              <a:lnSpc>
                <a:spcPct val="90000"/>
              </a:lnSpc>
              <a:spcBef>
                <a:spcPts val="0"/>
              </a:spcBef>
              <a:spcAft>
                <a:spcPts val="0"/>
              </a:spcAft>
              <a:buClr>
                <a:schemeClr val="dk1"/>
              </a:buClr>
              <a:buSzPts val="2800"/>
              <a:buFont typeface="Arial"/>
              <a:buNone/>
            </a:pPr>
            <a:r>
              <a:rPr lang="en-US">
                <a:latin typeface="Lato" panose="020F0502020204030203" pitchFamily="34" charset="0"/>
              </a:rPr>
              <a:t>Demographics: National Origin &amp;</a:t>
            </a:r>
            <a:br>
              <a:rPr lang="en-US">
                <a:latin typeface="Lato" panose="020F0502020204030203" pitchFamily="34" charset="0"/>
              </a:rPr>
            </a:br>
            <a:r>
              <a:rPr lang="en-US">
                <a:latin typeface="Lato" panose="020F0502020204030203" pitchFamily="34" charset="0"/>
              </a:rPr>
              <a:t>Where Educated, Education Level</a:t>
            </a:r>
            <a:endParaRPr>
              <a:latin typeface="Lato" panose="020F0502020204030203" pitchFamily="34" charset="0"/>
            </a:endParaRPr>
          </a:p>
        </p:txBody>
      </p:sp>
      <p:sp>
        <p:nvSpPr>
          <p:cNvPr id="169" name="Google Shape;169;p6"/>
          <p:cNvSpPr txBox="1">
            <a:spLocks noGrp="1"/>
          </p:cNvSpPr>
          <p:nvPr>
            <p:ph type="body" idx="1"/>
          </p:nvPr>
        </p:nvSpPr>
        <p:spPr>
          <a:xfrm>
            <a:off x="495300" y="1728538"/>
            <a:ext cx="6088500" cy="4572000"/>
          </a:xfrm>
          <a:prstGeom prst="rect">
            <a:avLst/>
          </a:prstGeom>
          <a:noFill/>
          <a:ln>
            <a:noFill/>
          </a:ln>
        </p:spPr>
        <p:txBody>
          <a:bodyPr spcFirstLastPara="1" wrap="square" lIns="0" tIns="45700" rIns="0" bIns="45700" anchor="t" anchorCtr="0">
            <a:normAutofit fontScale="92500" lnSpcReduction="20000"/>
          </a:bodyPr>
          <a:lstStyle/>
          <a:p>
            <a:pPr marL="228600" lvl="0" indent="-228600" algn="l" rtl="0">
              <a:lnSpc>
                <a:spcPct val="110000"/>
              </a:lnSpc>
              <a:spcBef>
                <a:spcPts val="0"/>
              </a:spcBef>
              <a:spcAft>
                <a:spcPts val="0"/>
              </a:spcAft>
              <a:buClr>
                <a:schemeClr val="dk1"/>
              </a:buClr>
              <a:buSzPts val="2000"/>
              <a:buChar char="●"/>
            </a:pPr>
            <a:r>
              <a:rPr lang="en-US"/>
              <a:t>81% of respondents were born in Mexico, 13% were born in the U.S., and 7% were born in other countries (particularly from Guatemala, El Salvador and Honduras) </a:t>
            </a:r>
            <a:endParaRPr/>
          </a:p>
          <a:p>
            <a:pPr marL="228600" lvl="0" indent="-228600" algn="l" rtl="0">
              <a:lnSpc>
                <a:spcPct val="110000"/>
              </a:lnSpc>
              <a:spcBef>
                <a:spcPts val="1800"/>
              </a:spcBef>
              <a:spcAft>
                <a:spcPts val="0"/>
              </a:spcAft>
              <a:buClr>
                <a:schemeClr val="dk1"/>
              </a:buClr>
              <a:buSzPts val="2000"/>
              <a:buChar char="●"/>
            </a:pPr>
            <a:r>
              <a:rPr lang="en-US"/>
              <a:t>2% never attended school, 29% of respondents completed </a:t>
            </a:r>
            <a:r>
              <a:rPr lang="en-US" err="1"/>
              <a:t>primaria</a:t>
            </a:r>
            <a:r>
              <a:rPr lang="en-US"/>
              <a:t>, 41% completed </a:t>
            </a:r>
            <a:r>
              <a:rPr lang="en-US" err="1"/>
              <a:t>secundaria</a:t>
            </a:r>
            <a:r>
              <a:rPr lang="en-US"/>
              <a:t>, 22% received a high school diploma/equivalency, 6% completed an undergraduate/graduate degree</a:t>
            </a:r>
            <a:endParaRPr/>
          </a:p>
          <a:p>
            <a:pPr marL="228600" lvl="0" indent="-228600" algn="l" rtl="0">
              <a:lnSpc>
                <a:spcPct val="110000"/>
              </a:lnSpc>
              <a:spcBef>
                <a:spcPts val="1800"/>
              </a:spcBef>
              <a:spcAft>
                <a:spcPts val="2100"/>
              </a:spcAft>
              <a:buClr>
                <a:schemeClr val="dk1"/>
              </a:buClr>
              <a:buSzPts val="2000"/>
              <a:buChar char="●"/>
            </a:pPr>
            <a:r>
              <a:rPr lang="en-US"/>
              <a:t>69% of respondents went to school in Mexico, 24% went to school in the U.S., and 7% went to school in other countries</a:t>
            </a:r>
            <a:endParaRPr/>
          </a:p>
        </p:txBody>
      </p:sp>
      <p:pic>
        <p:nvPicPr>
          <p:cNvPr id="170" name="Google Shape;170;p6"/>
          <p:cNvPicPr preferRelativeResize="0"/>
          <p:nvPr/>
        </p:nvPicPr>
        <p:blipFill rotWithShape="1">
          <a:blip r:embed="rId3">
            <a:alphaModFix/>
          </a:blip>
          <a:srcRect l="9825" r="20092"/>
          <a:stretch/>
        </p:blipFill>
        <p:spPr>
          <a:xfrm rot="5400000">
            <a:off x="7233812" y="1757113"/>
            <a:ext cx="4219075" cy="4514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0"/>
          <p:cNvSpPr txBox="1">
            <a:spLocks noGrp="1"/>
          </p:cNvSpPr>
          <p:nvPr>
            <p:ph type="title"/>
          </p:nvPr>
        </p:nvSpPr>
        <p:spPr>
          <a:xfrm>
            <a:off x="465224" y="304800"/>
            <a:ext cx="11590800" cy="10968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tx1"/>
                </a:solidFill>
                <a:latin typeface="Lato" panose="020F0502020204030203" pitchFamily="34" charset="0"/>
                <a:ea typeface="Avenir"/>
                <a:cs typeface="Avenir"/>
                <a:sym typeface="Avenir"/>
              </a:rPr>
              <a:t>Durante el </a:t>
            </a:r>
            <a:r>
              <a:rPr lang="en-US" dirty="0" err="1">
                <a:solidFill>
                  <a:schemeClr val="tx1"/>
                </a:solidFill>
                <a:latin typeface="Lato" panose="020F0502020204030203" pitchFamily="34" charset="0"/>
                <a:ea typeface="Avenir"/>
                <a:cs typeface="Avenir"/>
                <a:sym typeface="Avenir"/>
              </a:rPr>
              <a:t>año</a:t>
            </a:r>
            <a:r>
              <a:rPr lang="en-US" dirty="0">
                <a:solidFill>
                  <a:schemeClr val="tx1"/>
                </a:solidFill>
                <a:latin typeface="Lato" panose="020F0502020204030203" pitchFamily="34" charset="0"/>
                <a:ea typeface="Avenir"/>
                <a:cs typeface="Avenir"/>
                <a:sym typeface="Avenir"/>
              </a:rPr>
              <a:t> </a:t>
            </a:r>
            <a:r>
              <a:rPr lang="en-US" dirty="0" err="1">
                <a:solidFill>
                  <a:schemeClr val="tx1"/>
                </a:solidFill>
                <a:latin typeface="Lato" panose="020F0502020204030203" pitchFamily="34" charset="0"/>
                <a:ea typeface="Avenir"/>
                <a:cs typeface="Avenir"/>
                <a:sym typeface="Avenir"/>
              </a:rPr>
              <a:t>pasado</a:t>
            </a:r>
            <a:r>
              <a:rPr lang="en-US" dirty="0">
                <a:solidFill>
                  <a:schemeClr val="tx1"/>
                </a:solidFill>
                <a:latin typeface="Lato" panose="020F0502020204030203" pitchFamily="34" charset="0"/>
                <a:ea typeface="Avenir"/>
                <a:cs typeface="Avenir"/>
                <a:sym typeface="Avenir"/>
              </a:rPr>
              <a:t> (</a:t>
            </a:r>
            <a:r>
              <a:rPr lang="en-US" dirty="0" err="1">
                <a:solidFill>
                  <a:schemeClr val="tx1"/>
                </a:solidFill>
                <a:latin typeface="Lato" panose="020F0502020204030203" pitchFamily="34" charset="0"/>
                <a:ea typeface="Avenir"/>
                <a:cs typeface="Avenir"/>
                <a:sym typeface="Avenir"/>
              </a:rPr>
              <a:t>dentro</a:t>
            </a:r>
            <a:r>
              <a:rPr lang="en-US" dirty="0">
                <a:solidFill>
                  <a:schemeClr val="tx1"/>
                </a:solidFill>
                <a:latin typeface="Lato" panose="020F0502020204030203" pitchFamily="34" charset="0"/>
                <a:ea typeface="Avenir"/>
                <a:cs typeface="Avenir"/>
                <a:sym typeface="Avenir"/>
              </a:rPr>
              <a:t> de 12 </a:t>
            </a:r>
            <a:r>
              <a:rPr lang="en-US" dirty="0" err="1">
                <a:solidFill>
                  <a:schemeClr val="tx1"/>
                </a:solidFill>
                <a:latin typeface="Lato" panose="020F0502020204030203" pitchFamily="34" charset="0"/>
                <a:ea typeface="Avenir"/>
                <a:cs typeface="Avenir"/>
                <a:sym typeface="Avenir"/>
              </a:rPr>
              <a:t>meses</a:t>
            </a:r>
            <a:r>
              <a:rPr lang="en-US" dirty="0">
                <a:solidFill>
                  <a:schemeClr val="tx1"/>
                </a:solidFill>
                <a:latin typeface="Lato" panose="020F0502020204030203" pitchFamily="34" charset="0"/>
                <a:ea typeface="Avenir"/>
                <a:cs typeface="Avenir"/>
                <a:sym typeface="Avenir"/>
              </a:rPr>
              <a:t>), </a:t>
            </a:r>
            <a:r>
              <a:rPr lang="en-US" dirty="0" err="1">
                <a:solidFill>
                  <a:schemeClr val="tx1"/>
                </a:solidFill>
                <a:latin typeface="Lato" panose="020F0502020204030203" pitchFamily="34" charset="0"/>
                <a:ea typeface="Avenir"/>
                <a:cs typeface="Avenir"/>
                <a:sym typeface="Avenir"/>
              </a:rPr>
              <a:t>mujeres</a:t>
            </a:r>
            <a:r>
              <a:rPr lang="en-US" dirty="0">
                <a:solidFill>
                  <a:schemeClr val="tx1"/>
                </a:solidFill>
                <a:latin typeface="Lato" panose="020F0502020204030203" pitchFamily="34" charset="0"/>
                <a:ea typeface="Avenir"/>
                <a:cs typeface="Avenir"/>
                <a:sym typeface="Avenir"/>
              </a:rPr>
              <a:t> </a:t>
            </a:r>
            <a:r>
              <a:rPr lang="en-US" dirty="0" err="1">
                <a:solidFill>
                  <a:schemeClr val="tx1"/>
                </a:solidFill>
                <a:latin typeface="Lato" panose="020F0502020204030203" pitchFamily="34" charset="0"/>
                <a:ea typeface="Avenir"/>
                <a:cs typeface="Avenir"/>
                <a:sym typeface="Avenir"/>
              </a:rPr>
              <a:t>han</a:t>
            </a:r>
            <a:r>
              <a:rPr lang="en-US" dirty="0">
                <a:solidFill>
                  <a:schemeClr val="tx1"/>
                </a:solidFill>
                <a:latin typeface="Lato" panose="020F0502020204030203" pitchFamily="34" charset="0"/>
                <a:ea typeface="Avenir"/>
                <a:cs typeface="Avenir"/>
                <a:sym typeface="Avenir"/>
              </a:rPr>
              <a:t>:</a:t>
            </a:r>
            <a:endParaRPr dirty="0">
              <a:solidFill>
                <a:schemeClr val="tx1"/>
              </a:solidFill>
              <a:latin typeface="Lato" panose="020F0502020204030203" pitchFamily="34" charset="0"/>
              <a:ea typeface="Avenir"/>
              <a:cs typeface="Avenir"/>
              <a:sym typeface="Avenir"/>
            </a:endParaRPr>
          </a:p>
        </p:txBody>
      </p:sp>
      <p:pic>
        <p:nvPicPr>
          <p:cNvPr id="536" name="Google Shape;536;p60" descr="Picture 0"/>
          <p:cNvPicPr preferRelativeResize="0"/>
          <p:nvPr/>
        </p:nvPicPr>
        <p:blipFill rotWithShape="1">
          <a:blip r:embed="rId3">
            <a:alphaModFix/>
            <a:duotone>
              <a:schemeClr val="bg2">
                <a:shade val="45000"/>
                <a:satMod val="135000"/>
              </a:schemeClr>
              <a:prstClr val="white"/>
            </a:duotone>
          </a:blip>
          <a:srcRect/>
          <a:stretch/>
        </p:blipFill>
        <p:spPr>
          <a:xfrm>
            <a:off x="1951614" y="1378729"/>
            <a:ext cx="8910350" cy="5243743"/>
          </a:xfrm>
          <a:prstGeom prst="rect">
            <a:avLst/>
          </a:prstGeom>
          <a:noFill/>
          <a:ln>
            <a:noFill/>
          </a:ln>
        </p:spPr>
      </p:pic>
      <p:sp>
        <p:nvSpPr>
          <p:cNvPr id="537" name="Google Shape;537;p60"/>
          <p:cNvSpPr txBox="1"/>
          <p:nvPr/>
        </p:nvSpPr>
        <p:spPr>
          <a:xfrm>
            <a:off x="8368146" y="1872999"/>
            <a:ext cx="76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66%</a:t>
            </a:r>
            <a:endParaRPr sz="1800">
              <a:solidFill>
                <a:schemeClr val="dk1"/>
              </a:solidFill>
              <a:latin typeface="Arial"/>
              <a:ea typeface="Arial"/>
              <a:cs typeface="Arial"/>
              <a:sym typeface="Arial"/>
            </a:endParaRPr>
          </a:p>
        </p:txBody>
      </p:sp>
      <p:sp>
        <p:nvSpPr>
          <p:cNvPr id="538" name="Google Shape;538;p60"/>
          <p:cNvSpPr txBox="1"/>
          <p:nvPr/>
        </p:nvSpPr>
        <p:spPr>
          <a:xfrm>
            <a:off x="8485910" y="3029854"/>
            <a:ext cx="76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66%</a:t>
            </a:r>
            <a:endParaRPr sz="1800">
              <a:solidFill>
                <a:schemeClr val="dk1"/>
              </a:solidFill>
              <a:latin typeface="Arial"/>
              <a:ea typeface="Arial"/>
              <a:cs typeface="Arial"/>
              <a:sym typeface="Arial"/>
            </a:endParaRPr>
          </a:p>
        </p:txBody>
      </p:sp>
      <p:sp>
        <p:nvSpPr>
          <p:cNvPr id="539" name="Google Shape;539;p60"/>
          <p:cNvSpPr txBox="1"/>
          <p:nvPr/>
        </p:nvSpPr>
        <p:spPr>
          <a:xfrm>
            <a:off x="9130146" y="4287981"/>
            <a:ext cx="76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8%</a:t>
            </a:r>
            <a:endParaRPr sz="1800">
              <a:solidFill>
                <a:schemeClr val="dk1"/>
              </a:solidFill>
              <a:latin typeface="Arial"/>
              <a:ea typeface="Arial"/>
              <a:cs typeface="Arial"/>
              <a:sym typeface="Arial"/>
            </a:endParaRPr>
          </a:p>
        </p:txBody>
      </p:sp>
      <p:sp>
        <p:nvSpPr>
          <p:cNvPr id="540" name="Google Shape;540;p60"/>
          <p:cNvSpPr txBox="1"/>
          <p:nvPr/>
        </p:nvSpPr>
        <p:spPr>
          <a:xfrm>
            <a:off x="9130146" y="5444836"/>
            <a:ext cx="76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89%</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1"/>
          <p:cNvSpPr txBox="1">
            <a:spLocks noGrp="1"/>
          </p:cNvSpPr>
          <p:nvPr>
            <p:ph type="title"/>
          </p:nvPr>
        </p:nvSpPr>
        <p:spPr>
          <a:xfrm>
            <a:off x="1104899" y="571500"/>
            <a:ext cx="8889023" cy="7161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sz="4000" dirty="0">
                <a:solidFill>
                  <a:schemeClr val="tx1"/>
                </a:solidFill>
                <a:latin typeface="Lato" panose="020F0502020204030203" pitchFamily="34" charset="0"/>
                <a:ea typeface="Avenir"/>
                <a:cs typeface="Avenir"/>
                <a:sym typeface="Avenir"/>
              </a:rPr>
              <a:t>Open Door Clinic</a:t>
            </a:r>
            <a:endParaRPr sz="4000" dirty="0">
              <a:solidFill>
                <a:schemeClr val="tx1"/>
              </a:solidFill>
              <a:latin typeface="Lato" panose="020F0502020204030203" pitchFamily="34" charset="0"/>
              <a:ea typeface="Avenir"/>
              <a:cs typeface="Avenir"/>
              <a:sym typeface="Avenir"/>
            </a:endParaRPr>
          </a:p>
        </p:txBody>
      </p:sp>
      <p:sp>
        <p:nvSpPr>
          <p:cNvPr id="546" name="Google Shape;546;p61"/>
          <p:cNvSpPr txBox="1">
            <a:spLocks noGrp="1"/>
          </p:cNvSpPr>
          <p:nvPr>
            <p:ph type="body" idx="1"/>
          </p:nvPr>
        </p:nvSpPr>
        <p:spPr>
          <a:xfrm>
            <a:off x="1104899" y="1600200"/>
            <a:ext cx="5439592" cy="4572000"/>
          </a:xfrm>
          <a:prstGeom prst="rect">
            <a:avLst/>
          </a:prstGeom>
          <a:noFill/>
          <a:ln>
            <a:noFill/>
          </a:ln>
        </p:spPr>
        <p:txBody>
          <a:bodyPr spcFirstLastPara="1" wrap="square" lIns="0" tIns="45700" rIns="0" bIns="45700" anchor="t" anchorCtr="0">
            <a:normAutofit/>
          </a:bodyPr>
          <a:lstStyle/>
          <a:p>
            <a:pPr marL="0" lvl="0" indent="0">
              <a:lnSpc>
                <a:spcPct val="80000"/>
              </a:lnSpc>
              <a:spcBef>
                <a:spcPts val="0"/>
              </a:spcBef>
              <a:buSzPts val="1850"/>
            </a:pPr>
            <a:r>
              <a:rPr lang="en-US" sz="1850"/>
              <a:t>The Open Door Clinic’s mission  is to provide free medical care to uninsured and underinsured Clinton County residents. </a:t>
            </a:r>
            <a:endParaRPr/>
          </a:p>
          <a:p>
            <a:pPr marL="0" lvl="0" indent="0" algn="l" rtl="0">
              <a:lnSpc>
                <a:spcPct val="80000"/>
              </a:lnSpc>
              <a:spcBef>
                <a:spcPts val="1200"/>
              </a:spcBef>
              <a:spcAft>
                <a:spcPts val="0"/>
              </a:spcAft>
              <a:buClr>
                <a:schemeClr val="dk1"/>
              </a:buClr>
              <a:buSzPts val="1850"/>
              <a:buNone/>
            </a:pPr>
            <a:endParaRPr sz="1850"/>
          </a:p>
          <a:p>
            <a:pPr marL="0" lvl="0" indent="0" algn="l" rtl="0">
              <a:lnSpc>
                <a:spcPct val="80000"/>
              </a:lnSpc>
              <a:spcBef>
                <a:spcPts val="1200"/>
              </a:spcBef>
              <a:spcAft>
                <a:spcPts val="0"/>
              </a:spcAft>
              <a:buClr>
                <a:schemeClr val="dk1"/>
              </a:buClr>
              <a:buSzPts val="1850"/>
              <a:buNone/>
            </a:pPr>
            <a:r>
              <a:rPr lang="en-US" sz="1850"/>
              <a:t>Free medical services are provided to adults and children with chronic illnesses, minor injuries, physicals examinations, and other health concerns.</a:t>
            </a:r>
            <a:endParaRPr/>
          </a:p>
          <a:p>
            <a:pPr marL="0" lvl="0" indent="0" algn="l" rtl="0">
              <a:lnSpc>
                <a:spcPct val="80000"/>
              </a:lnSpc>
              <a:spcBef>
                <a:spcPts val="1200"/>
              </a:spcBef>
              <a:spcAft>
                <a:spcPts val="0"/>
              </a:spcAft>
              <a:buClr>
                <a:schemeClr val="dk1"/>
              </a:buClr>
              <a:buSzPts val="1850"/>
              <a:buNone/>
            </a:pPr>
            <a:endParaRPr sz="1850"/>
          </a:p>
          <a:p>
            <a:pPr marL="0" lvl="0" indent="0" algn="l" rtl="0">
              <a:lnSpc>
                <a:spcPct val="80000"/>
              </a:lnSpc>
              <a:spcBef>
                <a:spcPts val="1200"/>
              </a:spcBef>
              <a:spcAft>
                <a:spcPts val="0"/>
              </a:spcAft>
              <a:buClr>
                <a:schemeClr val="dk1"/>
              </a:buClr>
              <a:buSzPts val="1850"/>
              <a:buNone/>
            </a:pPr>
            <a:r>
              <a:rPr lang="en-US" sz="1850"/>
              <a:t>Call (765) 654-9544 to schedule an appointment with a medical doctor or nurse practitioner. </a:t>
            </a:r>
            <a:endParaRPr/>
          </a:p>
          <a:p>
            <a:pPr marL="0" lvl="0" indent="0" algn="l" rtl="0">
              <a:lnSpc>
                <a:spcPct val="80000"/>
              </a:lnSpc>
              <a:spcBef>
                <a:spcPts val="1200"/>
              </a:spcBef>
              <a:spcAft>
                <a:spcPts val="0"/>
              </a:spcAft>
              <a:buClr>
                <a:schemeClr val="dk1"/>
              </a:buClr>
              <a:buSzPts val="1850"/>
              <a:buNone/>
            </a:pPr>
            <a:endParaRPr sz="1850"/>
          </a:p>
          <a:p>
            <a:pPr marL="0" lvl="0" indent="0" algn="l" rtl="0">
              <a:lnSpc>
                <a:spcPct val="80000"/>
              </a:lnSpc>
              <a:spcBef>
                <a:spcPts val="1200"/>
              </a:spcBef>
              <a:spcAft>
                <a:spcPts val="2100"/>
              </a:spcAft>
              <a:buClr>
                <a:schemeClr val="dk1"/>
              </a:buClr>
              <a:buSzPts val="1850"/>
              <a:buNone/>
            </a:pPr>
            <a:r>
              <a:rPr lang="en-US" sz="1850"/>
              <a:t>The Clinic is open on Mondays and Wednesdays (from 11 a.m.-1 p.m. and 2-4:30 p.m.) and Fridays (from 9 a.m. to noon). </a:t>
            </a:r>
            <a:endParaRPr/>
          </a:p>
        </p:txBody>
      </p:sp>
      <p:pic>
        <p:nvPicPr>
          <p:cNvPr id="547" name="Google Shape;547;p61"/>
          <p:cNvPicPr preferRelativeResize="0"/>
          <p:nvPr/>
        </p:nvPicPr>
        <p:blipFill rotWithShape="1">
          <a:blip r:embed="rId3">
            <a:alphaModFix/>
          </a:blip>
          <a:srcRect/>
          <a:stretch/>
        </p:blipFill>
        <p:spPr>
          <a:xfrm>
            <a:off x="6681406" y="1508760"/>
            <a:ext cx="5111932" cy="38339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2"/>
          <p:cNvSpPr txBox="1">
            <a:spLocks noGrp="1"/>
          </p:cNvSpPr>
          <p:nvPr>
            <p:ph type="ctrTitle"/>
          </p:nvPr>
        </p:nvSpPr>
        <p:spPr>
          <a:xfrm>
            <a:off x="1084118" y="2179573"/>
            <a:ext cx="10165774" cy="2055900"/>
          </a:xfrm>
          <a:prstGeom prst="rect">
            <a:avLst/>
          </a:prstGeom>
          <a:noFill/>
          <a:ln>
            <a:noFill/>
          </a:ln>
        </p:spPr>
        <p:txBody>
          <a:bodyPr spcFirstLastPara="1" wrap="square" lIns="0" tIns="45700" rIns="0"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dirty="0">
                <a:solidFill>
                  <a:schemeClr val="bg2"/>
                </a:solidFill>
              </a:rPr>
              <a:t>ACCESS TO HEALTHCARE</a:t>
            </a:r>
            <a:endParaRPr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3"/>
          <p:cNvSpPr txBox="1">
            <a:spLocks noGrp="1"/>
          </p:cNvSpPr>
          <p:nvPr>
            <p:ph type="title"/>
          </p:nvPr>
        </p:nvSpPr>
        <p:spPr>
          <a:xfrm>
            <a:off x="495299" y="76200"/>
            <a:ext cx="10743000" cy="10971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Dónde</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consigue</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atención</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médica</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559" name="Google Shape;559;p63"/>
          <p:cNvPicPr preferRelativeResize="0"/>
          <p:nvPr/>
        </p:nvPicPr>
        <p:blipFill rotWithShape="1">
          <a:blip r:embed="rId3">
            <a:alphaModFix/>
            <a:duotone>
              <a:schemeClr val="bg2">
                <a:shade val="45000"/>
                <a:satMod val="135000"/>
              </a:schemeClr>
              <a:prstClr val="white"/>
            </a:duotone>
          </a:blip>
          <a:srcRect/>
          <a:stretch/>
        </p:blipFill>
        <p:spPr>
          <a:xfrm>
            <a:off x="1850622" y="1173289"/>
            <a:ext cx="8558936" cy="5349336"/>
          </a:xfrm>
          <a:prstGeom prst="rect">
            <a:avLst/>
          </a:prstGeom>
          <a:noFill/>
          <a:ln>
            <a:noFill/>
          </a:ln>
        </p:spPr>
      </p:pic>
      <p:sp>
        <p:nvSpPr>
          <p:cNvPr id="560" name="Google Shape;560;p63"/>
          <p:cNvSpPr txBox="1"/>
          <p:nvPr/>
        </p:nvSpPr>
        <p:spPr>
          <a:xfrm>
            <a:off x="5783726" y="1344185"/>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8%</a:t>
            </a:r>
            <a:endParaRPr sz="1800">
              <a:solidFill>
                <a:schemeClr val="dk1"/>
              </a:solidFill>
              <a:latin typeface="Arial"/>
              <a:ea typeface="Arial"/>
              <a:cs typeface="Arial"/>
              <a:sym typeface="Arial"/>
            </a:endParaRPr>
          </a:p>
        </p:txBody>
      </p:sp>
      <p:sp>
        <p:nvSpPr>
          <p:cNvPr id="561" name="Google Shape;561;p63"/>
          <p:cNvSpPr txBox="1"/>
          <p:nvPr/>
        </p:nvSpPr>
        <p:spPr>
          <a:xfrm>
            <a:off x="9449659" y="1953085"/>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18%</a:t>
            </a:r>
            <a:endParaRPr sz="1800">
              <a:solidFill>
                <a:schemeClr val="dk1"/>
              </a:solidFill>
              <a:latin typeface="Arial"/>
              <a:ea typeface="Arial"/>
              <a:cs typeface="Arial"/>
              <a:sym typeface="Arial"/>
            </a:endParaRPr>
          </a:p>
        </p:txBody>
      </p:sp>
      <p:sp>
        <p:nvSpPr>
          <p:cNvPr id="562" name="Google Shape;562;p63"/>
          <p:cNvSpPr txBox="1"/>
          <p:nvPr/>
        </p:nvSpPr>
        <p:spPr>
          <a:xfrm>
            <a:off x="6770254" y="4470400"/>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11%</a:t>
            </a:r>
            <a:endParaRPr sz="1800">
              <a:solidFill>
                <a:schemeClr val="dk1"/>
              </a:solidFill>
              <a:latin typeface="Arial"/>
              <a:ea typeface="Arial"/>
              <a:cs typeface="Arial"/>
              <a:sym typeface="Arial"/>
            </a:endParaRPr>
          </a:p>
        </p:txBody>
      </p:sp>
      <p:sp>
        <p:nvSpPr>
          <p:cNvPr id="563" name="Google Shape;563;p63"/>
          <p:cNvSpPr txBox="1"/>
          <p:nvPr/>
        </p:nvSpPr>
        <p:spPr>
          <a:xfrm>
            <a:off x="4655127" y="5107708"/>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5%</a:t>
            </a:r>
            <a:endParaRPr sz="1800">
              <a:solidFill>
                <a:schemeClr val="dk1"/>
              </a:solidFill>
              <a:latin typeface="Arial"/>
              <a:ea typeface="Arial"/>
              <a:cs typeface="Arial"/>
              <a:sym typeface="Arial"/>
            </a:endParaRPr>
          </a:p>
        </p:txBody>
      </p:sp>
      <p:sp>
        <p:nvSpPr>
          <p:cNvPr id="564" name="Google Shape;564;p63"/>
          <p:cNvSpPr txBox="1"/>
          <p:nvPr/>
        </p:nvSpPr>
        <p:spPr>
          <a:xfrm>
            <a:off x="8756932" y="3847957"/>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16%</a:t>
            </a:r>
            <a:endParaRPr sz="1800">
              <a:solidFill>
                <a:schemeClr val="dk1"/>
              </a:solidFill>
              <a:latin typeface="Arial"/>
              <a:ea typeface="Arial"/>
              <a:cs typeface="Arial"/>
              <a:sym typeface="Arial"/>
            </a:endParaRPr>
          </a:p>
        </p:txBody>
      </p:sp>
      <p:sp>
        <p:nvSpPr>
          <p:cNvPr id="565" name="Google Shape;565;p63"/>
          <p:cNvSpPr txBox="1"/>
          <p:nvPr/>
        </p:nvSpPr>
        <p:spPr>
          <a:xfrm>
            <a:off x="7975599" y="3223754"/>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14%</a:t>
            </a:r>
            <a:endParaRPr sz="1800">
              <a:solidFill>
                <a:schemeClr val="dk1"/>
              </a:solidFill>
              <a:latin typeface="Arial"/>
              <a:ea typeface="Arial"/>
              <a:cs typeface="Arial"/>
              <a:sym typeface="Arial"/>
            </a:endParaRPr>
          </a:p>
        </p:txBody>
      </p:sp>
      <p:sp>
        <p:nvSpPr>
          <p:cNvPr id="566" name="Google Shape;566;p63"/>
          <p:cNvSpPr txBox="1"/>
          <p:nvPr/>
        </p:nvSpPr>
        <p:spPr>
          <a:xfrm>
            <a:off x="6936508" y="5680364"/>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11%</a:t>
            </a:r>
            <a:endParaRPr sz="1800">
              <a:solidFill>
                <a:schemeClr val="dk1"/>
              </a:solidFill>
              <a:latin typeface="Arial"/>
              <a:ea typeface="Arial"/>
              <a:cs typeface="Arial"/>
              <a:sym typeface="Arial"/>
            </a:endParaRPr>
          </a:p>
        </p:txBody>
      </p:sp>
      <p:sp>
        <p:nvSpPr>
          <p:cNvPr id="567" name="Google Shape;567;p63"/>
          <p:cNvSpPr txBox="1"/>
          <p:nvPr/>
        </p:nvSpPr>
        <p:spPr>
          <a:xfrm>
            <a:off x="8877003" y="2614154"/>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17%</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4"/>
          <p:cNvSpPr txBox="1">
            <a:spLocks noGrp="1"/>
          </p:cNvSpPr>
          <p:nvPr>
            <p:ph type="title"/>
          </p:nvPr>
        </p:nvSpPr>
        <p:spPr>
          <a:xfrm>
            <a:off x="465224" y="76200"/>
            <a:ext cx="115908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Por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qué</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prefiere</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Ud</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su</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médico</a:t>
            </a:r>
            <a:r>
              <a:rPr lang="en-US">
                <a:solidFill>
                  <a:schemeClr val="tx1"/>
                </a:solidFill>
                <a:latin typeface="Lato" panose="020F0502020204030203" pitchFamily="34" charset="0"/>
                <a:ea typeface="Avenir"/>
                <a:cs typeface="Avenir"/>
                <a:sym typeface="Avenir"/>
              </a:rPr>
              <a:t> principal?</a:t>
            </a:r>
            <a:endParaRPr>
              <a:solidFill>
                <a:schemeClr val="tx1"/>
              </a:solidFill>
              <a:latin typeface="Lato" panose="020F0502020204030203" pitchFamily="34" charset="0"/>
              <a:ea typeface="Avenir"/>
              <a:cs typeface="Avenir"/>
              <a:sym typeface="Avenir"/>
            </a:endParaRPr>
          </a:p>
        </p:txBody>
      </p:sp>
      <p:pic>
        <p:nvPicPr>
          <p:cNvPr id="574" name="Google Shape;574;p64"/>
          <p:cNvPicPr preferRelativeResize="0"/>
          <p:nvPr/>
        </p:nvPicPr>
        <p:blipFill rotWithShape="1">
          <a:blip r:embed="rId3">
            <a:alphaModFix/>
            <a:duotone>
              <a:schemeClr val="bg2">
                <a:shade val="45000"/>
                <a:satMod val="135000"/>
              </a:schemeClr>
              <a:prstClr val="white"/>
            </a:duotone>
          </a:blip>
          <a:srcRect/>
          <a:stretch/>
        </p:blipFill>
        <p:spPr>
          <a:xfrm>
            <a:off x="2022499" y="1433188"/>
            <a:ext cx="8193178" cy="5120736"/>
          </a:xfrm>
          <a:prstGeom prst="rect">
            <a:avLst/>
          </a:prstGeom>
          <a:noFill/>
          <a:ln>
            <a:noFill/>
          </a:ln>
        </p:spPr>
      </p:pic>
      <p:sp>
        <p:nvSpPr>
          <p:cNvPr id="575" name="Google Shape;575;p64"/>
          <p:cNvSpPr txBox="1"/>
          <p:nvPr/>
        </p:nvSpPr>
        <p:spPr>
          <a:xfrm>
            <a:off x="9282545" y="1630341"/>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37%</a:t>
            </a:r>
            <a:endParaRPr sz="1800">
              <a:solidFill>
                <a:schemeClr val="dk1"/>
              </a:solidFill>
              <a:latin typeface="Arial"/>
              <a:ea typeface="Arial"/>
              <a:cs typeface="Arial"/>
              <a:sym typeface="Arial"/>
            </a:endParaRPr>
          </a:p>
        </p:txBody>
      </p:sp>
      <p:sp>
        <p:nvSpPr>
          <p:cNvPr id="576" name="Google Shape;576;p64"/>
          <p:cNvSpPr txBox="1"/>
          <p:nvPr/>
        </p:nvSpPr>
        <p:spPr>
          <a:xfrm>
            <a:off x="4502727" y="5657273"/>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8%</a:t>
            </a:r>
            <a:endParaRPr sz="1800">
              <a:solidFill>
                <a:schemeClr val="dk1"/>
              </a:solidFill>
              <a:latin typeface="Arial"/>
              <a:ea typeface="Arial"/>
              <a:cs typeface="Arial"/>
              <a:sym typeface="Arial"/>
            </a:endParaRPr>
          </a:p>
        </p:txBody>
      </p:sp>
      <p:sp>
        <p:nvSpPr>
          <p:cNvPr id="577" name="Google Shape;577;p64"/>
          <p:cNvSpPr txBox="1"/>
          <p:nvPr/>
        </p:nvSpPr>
        <p:spPr>
          <a:xfrm>
            <a:off x="5079999" y="2394049"/>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12%</a:t>
            </a:r>
            <a:endParaRPr sz="1800">
              <a:solidFill>
                <a:schemeClr val="dk1"/>
              </a:solidFill>
              <a:latin typeface="Arial"/>
              <a:ea typeface="Arial"/>
              <a:cs typeface="Arial"/>
              <a:sym typeface="Arial"/>
            </a:endParaRPr>
          </a:p>
        </p:txBody>
      </p:sp>
      <p:sp>
        <p:nvSpPr>
          <p:cNvPr id="578" name="Google Shape;578;p64"/>
          <p:cNvSpPr txBox="1"/>
          <p:nvPr/>
        </p:nvSpPr>
        <p:spPr>
          <a:xfrm>
            <a:off x="5426362" y="3211574"/>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14%</a:t>
            </a:r>
            <a:endParaRPr sz="1800">
              <a:solidFill>
                <a:schemeClr val="dk1"/>
              </a:solidFill>
              <a:latin typeface="Arial"/>
              <a:ea typeface="Arial"/>
              <a:cs typeface="Arial"/>
              <a:sym typeface="Arial"/>
            </a:endParaRPr>
          </a:p>
        </p:txBody>
      </p:sp>
      <p:sp>
        <p:nvSpPr>
          <p:cNvPr id="579" name="Google Shape;579;p64"/>
          <p:cNvSpPr txBox="1"/>
          <p:nvPr/>
        </p:nvSpPr>
        <p:spPr>
          <a:xfrm>
            <a:off x="5649451" y="4058463"/>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15%</a:t>
            </a:r>
            <a:endParaRPr sz="1800">
              <a:solidFill>
                <a:schemeClr val="dk1"/>
              </a:solidFill>
              <a:latin typeface="Arial"/>
              <a:ea typeface="Arial"/>
              <a:cs typeface="Arial"/>
              <a:sym typeface="Arial"/>
            </a:endParaRPr>
          </a:p>
        </p:txBody>
      </p:sp>
      <p:sp>
        <p:nvSpPr>
          <p:cNvPr id="580" name="Google Shape;580;p64"/>
          <p:cNvSpPr txBox="1"/>
          <p:nvPr/>
        </p:nvSpPr>
        <p:spPr>
          <a:xfrm>
            <a:off x="5426361" y="4882749"/>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14%</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5"/>
          <p:cNvPicPr preferRelativeResize="0"/>
          <p:nvPr/>
        </p:nvPicPr>
        <p:blipFill rotWithShape="1">
          <a:blip r:embed="rId3">
            <a:alphaModFix/>
            <a:duotone>
              <a:schemeClr val="bg2">
                <a:shade val="45000"/>
                <a:satMod val="135000"/>
              </a:schemeClr>
              <a:prstClr val="white"/>
            </a:duotone>
          </a:blip>
          <a:srcRect/>
          <a:stretch/>
        </p:blipFill>
        <p:spPr>
          <a:xfrm>
            <a:off x="2199158" y="1459409"/>
            <a:ext cx="8122922" cy="5076826"/>
          </a:xfrm>
          <a:prstGeom prst="rect">
            <a:avLst/>
          </a:prstGeom>
          <a:noFill/>
          <a:ln>
            <a:noFill/>
          </a:ln>
        </p:spPr>
      </p:pic>
      <p:sp>
        <p:nvSpPr>
          <p:cNvPr id="587" name="Google Shape;587;p65"/>
          <p:cNvSpPr txBox="1">
            <a:spLocks noGrp="1"/>
          </p:cNvSpPr>
          <p:nvPr>
            <p:ph type="title"/>
          </p:nvPr>
        </p:nvSpPr>
        <p:spPr>
          <a:xfrm>
            <a:off x="465224" y="838200"/>
            <a:ext cx="11590800" cy="10968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¿Hay </a:t>
            </a:r>
            <a:r>
              <a:rPr lang="en-US" err="1">
                <a:solidFill>
                  <a:schemeClr val="tx1"/>
                </a:solidFill>
                <a:latin typeface="Lato" panose="020F0502020204030203" pitchFamily="34" charset="0"/>
                <a:ea typeface="Avenir"/>
                <a:cs typeface="Avenir"/>
                <a:sym typeface="Avenir"/>
              </a:rPr>
              <a:t>alguna</a:t>
            </a:r>
            <a:r>
              <a:rPr lang="en-US">
                <a:solidFill>
                  <a:schemeClr val="tx1"/>
                </a:solidFill>
                <a:latin typeface="Lato" panose="020F0502020204030203" pitchFamily="34" charset="0"/>
                <a:ea typeface="Avenir"/>
                <a:cs typeface="Avenir"/>
                <a:sym typeface="Avenir"/>
              </a:rPr>
              <a:t> persona a la que </a:t>
            </a:r>
            <a:r>
              <a:rPr lang="en-US" err="1">
                <a:solidFill>
                  <a:schemeClr val="tx1"/>
                </a:solidFill>
                <a:latin typeface="Lato" panose="020F0502020204030203" pitchFamily="34" charset="0"/>
                <a:ea typeface="Avenir"/>
                <a:cs typeface="Avenir"/>
                <a:sym typeface="Avenir"/>
              </a:rPr>
              <a:t>Ud</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considere</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su</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médico</a:t>
            </a:r>
            <a:r>
              <a:rPr lang="en-US">
                <a:solidFill>
                  <a:schemeClr val="tx1"/>
                </a:solidFill>
                <a:latin typeface="Lato" panose="020F0502020204030203" pitchFamily="34" charset="0"/>
                <a:ea typeface="Avenir"/>
                <a:cs typeface="Avenir"/>
                <a:sym typeface="Avenir"/>
              </a:rPr>
              <a:t> principal o </a:t>
            </a:r>
            <a:r>
              <a:rPr lang="en-US" err="1">
                <a:solidFill>
                  <a:schemeClr val="tx1"/>
                </a:solidFill>
                <a:latin typeface="Lato" panose="020F0502020204030203" pitchFamily="34" charset="0"/>
                <a:ea typeface="Avenir"/>
                <a:cs typeface="Avenir"/>
                <a:sym typeface="Avenir"/>
              </a:rPr>
              <a:t>proveedor</a:t>
            </a:r>
            <a:r>
              <a:rPr lang="en-US">
                <a:solidFill>
                  <a:schemeClr val="tx1"/>
                </a:solidFill>
                <a:latin typeface="Lato" panose="020F0502020204030203" pitchFamily="34" charset="0"/>
                <a:ea typeface="Avenir"/>
                <a:cs typeface="Avenir"/>
                <a:sym typeface="Avenir"/>
              </a:rPr>
              <a:t> de </a:t>
            </a:r>
            <a:r>
              <a:rPr lang="en-US" err="1">
                <a:solidFill>
                  <a:schemeClr val="tx1"/>
                </a:solidFill>
                <a:latin typeface="Lato" panose="020F0502020204030203" pitchFamily="34" charset="0"/>
                <a:ea typeface="Avenir"/>
                <a:cs typeface="Avenir"/>
                <a:sym typeface="Avenir"/>
              </a:rPr>
              <a:t>atención</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medica</a:t>
            </a:r>
            <a:r>
              <a:rPr lang="en-US">
                <a:solidFill>
                  <a:schemeClr val="tx1"/>
                </a:solidFill>
                <a:latin typeface="Lato" panose="020F0502020204030203" pitchFamily="34" charset="0"/>
                <a:ea typeface="Avenir"/>
                <a:cs typeface="Avenir"/>
                <a:sym typeface="Avenir"/>
              </a:rPr>
              <a:t> personal?</a:t>
            </a:r>
            <a:endParaRPr>
              <a:solidFill>
                <a:schemeClr val="tx1"/>
              </a:solidFill>
              <a:latin typeface="Lato" panose="020F0502020204030203" pitchFamily="34" charset="0"/>
              <a:ea typeface="Avenir"/>
              <a:cs typeface="Avenir"/>
              <a:sym typeface="Avenir"/>
            </a:endParaRPr>
          </a:p>
        </p:txBody>
      </p:sp>
      <p:sp>
        <p:nvSpPr>
          <p:cNvPr id="588" name="Google Shape;588;p65"/>
          <p:cNvSpPr txBox="1"/>
          <p:nvPr/>
        </p:nvSpPr>
        <p:spPr>
          <a:xfrm>
            <a:off x="8520546" y="2092035"/>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44%</a:t>
            </a:r>
            <a:endParaRPr sz="1800">
              <a:solidFill>
                <a:schemeClr val="dk1"/>
              </a:solidFill>
              <a:latin typeface="Arial"/>
              <a:ea typeface="Arial"/>
              <a:cs typeface="Arial"/>
              <a:sym typeface="Arial"/>
            </a:endParaRPr>
          </a:p>
        </p:txBody>
      </p:sp>
      <p:sp>
        <p:nvSpPr>
          <p:cNvPr id="589" name="Google Shape;589;p65"/>
          <p:cNvSpPr txBox="1"/>
          <p:nvPr/>
        </p:nvSpPr>
        <p:spPr>
          <a:xfrm>
            <a:off x="3814617" y="3681619"/>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4%</a:t>
            </a:r>
            <a:endParaRPr sz="1800">
              <a:solidFill>
                <a:schemeClr val="dk1"/>
              </a:solidFill>
              <a:latin typeface="Arial"/>
              <a:ea typeface="Arial"/>
              <a:cs typeface="Arial"/>
              <a:sym typeface="Arial"/>
            </a:endParaRPr>
          </a:p>
        </p:txBody>
      </p:sp>
      <p:sp>
        <p:nvSpPr>
          <p:cNvPr id="590" name="Google Shape;590;p65"/>
          <p:cNvSpPr txBox="1"/>
          <p:nvPr/>
        </p:nvSpPr>
        <p:spPr>
          <a:xfrm>
            <a:off x="9481128" y="5273963"/>
            <a:ext cx="6927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52%</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6"/>
          <p:cNvSpPr txBox="1">
            <a:spLocks noGrp="1"/>
          </p:cNvSpPr>
          <p:nvPr>
            <p:ph type="title"/>
          </p:nvPr>
        </p:nvSpPr>
        <p:spPr>
          <a:xfrm>
            <a:off x="438847" y="294827"/>
            <a:ext cx="11590800" cy="10968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Usted</a:t>
            </a:r>
            <a:r>
              <a:rPr lang="en-US">
                <a:solidFill>
                  <a:schemeClr val="tx1"/>
                </a:solidFill>
                <a:latin typeface="Lato" panose="020F0502020204030203" pitchFamily="34" charset="0"/>
                <a:ea typeface="Avenir"/>
                <a:cs typeface="Avenir"/>
                <a:sym typeface="Avenir"/>
              </a:rPr>
              <a:t> o a </a:t>
            </a:r>
            <a:r>
              <a:rPr lang="en-US" err="1">
                <a:solidFill>
                  <a:schemeClr val="tx1"/>
                </a:solidFill>
                <a:latin typeface="Lato" panose="020F0502020204030203" pitchFamily="34" charset="0"/>
                <a:ea typeface="Avenir"/>
                <a:cs typeface="Avenir"/>
                <a:sym typeface="Avenir"/>
              </a:rPr>
              <a:t>su</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familia</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tiene</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dificultades</a:t>
            </a:r>
            <a:r>
              <a:rPr lang="en-US">
                <a:solidFill>
                  <a:schemeClr val="tx1"/>
                </a:solidFill>
                <a:latin typeface="Lato" panose="020F0502020204030203" pitchFamily="34" charset="0"/>
                <a:ea typeface="Avenir"/>
                <a:cs typeface="Avenir"/>
                <a:sym typeface="Avenir"/>
              </a:rPr>
              <a:t> para conseguir </a:t>
            </a:r>
            <a:r>
              <a:rPr lang="en-US" err="1">
                <a:solidFill>
                  <a:schemeClr val="tx1"/>
                </a:solidFill>
                <a:latin typeface="Lato" panose="020F0502020204030203" pitchFamily="34" charset="0"/>
                <a:ea typeface="Avenir"/>
                <a:cs typeface="Avenir"/>
                <a:sym typeface="Avenir"/>
              </a:rPr>
              <a:t>cuidado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médico</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597" name="Google Shape;597;p66" descr="Picture 1"/>
          <p:cNvPicPr preferRelativeResize="0"/>
          <p:nvPr/>
        </p:nvPicPr>
        <p:blipFill rotWithShape="1">
          <a:blip r:embed="rId3">
            <a:alphaModFix/>
            <a:duotone>
              <a:schemeClr val="bg2">
                <a:shade val="45000"/>
                <a:satMod val="135000"/>
              </a:schemeClr>
              <a:prstClr val="white"/>
            </a:duotone>
          </a:blip>
          <a:srcRect/>
          <a:stretch/>
        </p:blipFill>
        <p:spPr>
          <a:xfrm>
            <a:off x="1472199" y="1391627"/>
            <a:ext cx="9576873" cy="51156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601"/>
        <p:cNvGrpSpPr/>
        <p:nvPr/>
      </p:nvGrpSpPr>
      <p:grpSpPr>
        <a:xfrm>
          <a:off x="0" y="0"/>
          <a:ext cx="0" cy="0"/>
          <a:chOff x="0" y="0"/>
          <a:chExt cx="0" cy="0"/>
        </a:xfrm>
      </p:grpSpPr>
      <p:sp>
        <p:nvSpPr>
          <p:cNvPr id="602" name="Google Shape;602;p67"/>
          <p:cNvSpPr txBox="1">
            <a:spLocks noGrp="1"/>
          </p:cNvSpPr>
          <p:nvPr>
            <p:ph type="title"/>
          </p:nvPr>
        </p:nvSpPr>
        <p:spPr>
          <a:xfrm>
            <a:off x="465224" y="76200"/>
            <a:ext cx="115908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Por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costo</a:t>
            </a:r>
            <a:r>
              <a:rPr lang="en-US">
                <a:solidFill>
                  <a:schemeClr val="tx1"/>
                </a:solidFill>
                <a:latin typeface="Lato" panose="020F0502020204030203" pitchFamily="34" charset="0"/>
                <a:ea typeface="Avenir"/>
                <a:cs typeface="Avenir"/>
                <a:sym typeface="Avenir"/>
              </a:rPr>
              <a:t> alto de la </a:t>
            </a:r>
            <a:r>
              <a:rPr lang="en-US" err="1">
                <a:solidFill>
                  <a:schemeClr val="tx1"/>
                </a:solidFill>
                <a:latin typeface="Lato" panose="020F0502020204030203" pitchFamily="34" charset="0"/>
                <a:ea typeface="Avenir"/>
                <a:cs typeface="Avenir"/>
                <a:sym typeface="Avenir"/>
              </a:rPr>
              <a:t>cita</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médica</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603" name="Google Shape;603;p67"/>
          <p:cNvPicPr preferRelativeResize="0"/>
          <p:nvPr/>
        </p:nvPicPr>
        <p:blipFill rotWithShape="1">
          <a:blip r:embed="rId3">
            <a:alphaModFix/>
            <a:duotone>
              <a:schemeClr val="bg2">
                <a:shade val="45000"/>
                <a:satMod val="135000"/>
              </a:schemeClr>
              <a:prstClr val="white"/>
            </a:duotone>
          </a:blip>
          <a:srcRect t="7425" b="3646"/>
          <a:stretch/>
        </p:blipFill>
        <p:spPr>
          <a:xfrm>
            <a:off x="2216913" y="1343900"/>
            <a:ext cx="8087424" cy="5137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607"/>
        <p:cNvGrpSpPr/>
        <p:nvPr/>
      </p:nvGrpSpPr>
      <p:grpSpPr>
        <a:xfrm>
          <a:off x="0" y="0"/>
          <a:ext cx="0" cy="0"/>
          <a:chOff x="0" y="0"/>
          <a:chExt cx="0" cy="0"/>
        </a:xfrm>
      </p:grpSpPr>
      <p:sp>
        <p:nvSpPr>
          <p:cNvPr id="608" name="Google Shape;608;p68"/>
          <p:cNvSpPr txBox="1">
            <a:spLocks noGrp="1"/>
          </p:cNvSpPr>
          <p:nvPr>
            <p:ph type="title"/>
          </p:nvPr>
        </p:nvSpPr>
        <p:spPr>
          <a:xfrm>
            <a:off x="465226" y="439614"/>
            <a:ext cx="11590800" cy="583915"/>
          </a:xfrm>
          <a:prstGeom prst="rect">
            <a:avLst/>
          </a:prstGeom>
          <a:noFill/>
          <a:ln>
            <a:noFill/>
          </a:ln>
        </p:spPr>
        <p:txBody>
          <a:bodyPr spcFirstLastPara="1" wrap="square" lIns="0" tIns="45700" rIns="0" bIns="45700" anchor="b" anchorCtr="0">
            <a:normAutofit fontScale="90000"/>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Por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problemas</a:t>
            </a:r>
            <a:r>
              <a:rPr lang="en-US">
                <a:solidFill>
                  <a:schemeClr val="tx1"/>
                </a:solidFill>
                <a:latin typeface="Lato" panose="020F0502020204030203" pitchFamily="34" charset="0"/>
                <a:ea typeface="Avenir"/>
                <a:cs typeface="Avenir"/>
                <a:sym typeface="Avenir"/>
              </a:rPr>
              <a:t> para </a:t>
            </a:r>
            <a:r>
              <a:rPr lang="en-US" err="1">
                <a:solidFill>
                  <a:schemeClr val="tx1"/>
                </a:solidFill>
                <a:latin typeface="Lato" panose="020F0502020204030203" pitchFamily="34" charset="0"/>
                <a:ea typeface="Avenir"/>
                <a:cs typeface="Avenir"/>
                <a:sym typeface="Avenir"/>
              </a:rPr>
              <a:t>comunicarse</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por</a:t>
            </a:r>
            <a:r>
              <a:rPr lang="en-US">
                <a:solidFill>
                  <a:schemeClr val="tx1"/>
                </a:solidFill>
                <a:latin typeface="Lato" panose="020F0502020204030203" pitchFamily="34" charset="0"/>
                <a:ea typeface="Avenir"/>
                <a:cs typeface="Avenir"/>
                <a:sym typeface="Avenir"/>
              </a:rPr>
              <a:t> el </a:t>
            </a:r>
            <a:r>
              <a:rPr lang="en-US" err="1">
                <a:solidFill>
                  <a:schemeClr val="tx1"/>
                </a:solidFill>
                <a:latin typeface="Lato" panose="020F0502020204030203" pitchFamily="34" charset="0"/>
                <a:ea typeface="Avenir"/>
                <a:cs typeface="Avenir"/>
                <a:sym typeface="Avenir"/>
              </a:rPr>
              <a:t>idioma</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609" name="Google Shape;609;p68"/>
          <p:cNvPicPr preferRelativeResize="0"/>
          <p:nvPr/>
        </p:nvPicPr>
        <p:blipFill rotWithShape="1">
          <a:blip r:embed="rId3">
            <a:alphaModFix/>
            <a:duotone>
              <a:schemeClr val="bg2">
                <a:shade val="45000"/>
                <a:satMod val="135000"/>
              </a:schemeClr>
              <a:prstClr val="white"/>
            </a:duotone>
          </a:blip>
          <a:srcRect t="8031" b="4002"/>
          <a:stretch/>
        </p:blipFill>
        <p:spPr>
          <a:xfrm>
            <a:off x="2190263" y="1309927"/>
            <a:ext cx="8140726" cy="5115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613"/>
        <p:cNvGrpSpPr/>
        <p:nvPr/>
      </p:nvGrpSpPr>
      <p:grpSpPr>
        <a:xfrm>
          <a:off x="0" y="0"/>
          <a:ext cx="0" cy="0"/>
          <a:chOff x="0" y="0"/>
          <a:chExt cx="0" cy="0"/>
        </a:xfrm>
      </p:grpSpPr>
      <p:sp>
        <p:nvSpPr>
          <p:cNvPr id="614" name="Google Shape;614;p69"/>
          <p:cNvSpPr txBox="1">
            <a:spLocks noGrp="1"/>
          </p:cNvSpPr>
          <p:nvPr>
            <p:ph type="title"/>
          </p:nvPr>
        </p:nvSpPr>
        <p:spPr>
          <a:xfrm>
            <a:off x="449174" y="76200"/>
            <a:ext cx="116067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Por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dificultad</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encontrar</a:t>
            </a:r>
            <a:r>
              <a:rPr lang="en-US">
                <a:solidFill>
                  <a:schemeClr val="tx1"/>
                </a:solidFill>
                <a:latin typeface="Lato" panose="020F0502020204030203" pitchFamily="34" charset="0"/>
                <a:ea typeface="Avenir"/>
                <a:cs typeface="Avenir"/>
                <a:sym typeface="Avenir"/>
              </a:rPr>
              <a:t> un doctor?</a:t>
            </a:r>
            <a:endParaRPr>
              <a:solidFill>
                <a:schemeClr val="tx1"/>
              </a:solidFill>
              <a:latin typeface="Lato" panose="020F0502020204030203" pitchFamily="34" charset="0"/>
              <a:ea typeface="Avenir"/>
              <a:cs typeface="Avenir"/>
              <a:sym typeface="Avenir"/>
            </a:endParaRPr>
          </a:p>
        </p:txBody>
      </p:sp>
      <p:pic>
        <p:nvPicPr>
          <p:cNvPr id="615" name="Google Shape;615;p69"/>
          <p:cNvPicPr preferRelativeResize="0"/>
          <p:nvPr/>
        </p:nvPicPr>
        <p:blipFill rotWithShape="1">
          <a:blip r:embed="rId3">
            <a:alphaModFix/>
            <a:duotone>
              <a:schemeClr val="bg2">
                <a:shade val="45000"/>
                <a:satMod val="135000"/>
              </a:schemeClr>
              <a:prstClr val="white"/>
            </a:duotone>
          </a:blip>
          <a:srcRect t="7815" b="3969"/>
          <a:stretch/>
        </p:blipFill>
        <p:spPr>
          <a:xfrm>
            <a:off x="1903963" y="1468575"/>
            <a:ext cx="8697125" cy="4932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title"/>
          </p:nvPr>
        </p:nvSpPr>
        <p:spPr>
          <a:xfrm>
            <a:off x="571500" y="76200"/>
            <a:ext cx="9980700" cy="10971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latin typeface="Lato" panose="020F0502020204030203" pitchFamily="34" charset="0"/>
              </a:rPr>
              <a:t>Demographics: Language</a:t>
            </a:r>
            <a:endParaRPr>
              <a:latin typeface="Lato" panose="020F0502020204030203" pitchFamily="34" charset="0"/>
            </a:endParaRPr>
          </a:p>
        </p:txBody>
      </p:sp>
      <p:sp>
        <p:nvSpPr>
          <p:cNvPr id="176" name="Google Shape;176;p7"/>
          <p:cNvSpPr txBox="1">
            <a:spLocks noGrp="1"/>
          </p:cNvSpPr>
          <p:nvPr>
            <p:ph type="body" idx="1"/>
          </p:nvPr>
        </p:nvSpPr>
        <p:spPr>
          <a:xfrm>
            <a:off x="571500" y="1600200"/>
            <a:ext cx="5448300" cy="4572000"/>
          </a:xfrm>
          <a:prstGeom prst="rect">
            <a:avLst/>
          </a:prstGeom>
          <a:noFill/>
          <a:ln>
            <a:noFill/>
          </a:ln>
        </p:spPr>
        <p:txBody>
          <a:bodyPr spcFirstLastPara="1" wrap="square" lIns="0" tIns="45700" rIns="0" bIns="45700" anchor="t" anchorCtr="0">
            <a:normAutofit lnSpcReduction="10000"/>
          </a:bodyPr>
          <a:lstStyle/>
          <a:p>
            <a:pPr marL="228600" lvl="0" indent="-228600" algn="l" rtl="0">
              <a:lnSpc>
                <a:spcPct val="100000"/>
              </a:lnSpc>
              <a:spcBef>
                <a:spcPts val="0"/>
              </a:spcBef>
              <a:spcAft>
                <a:spcPts val="0"/>
              </a:spcAft>
              <a:buClr>
                <a:schemeClr val="dk1"/>
              </a:buClr>
              <a:buSzPts val="1850"/>
              <a:buChar char="●"/>
            </a:pPr>
            <a:r>
              <a:rPr lang="en-US" sz="1850"/>
              <a:t>74% of respondents can read/write Spanish proficiently, 13% can communicate via reading/writing in Spanish, 11% have survival Spanish reading/writing skills and 2% can’t read/write in Spanish</a:t>
            </a:r>
            <a:endParaRPr/>
          </a:p>
          <a:p>
            <a:pPr marL="228600" lvl="0" indent="-228600" algn="l" rtl="0">
              <a:lnSpc>
                <a:spcPct val="100000"/>
              </a:lnSpc>
              <a:spcBef>
                <a:spcPts val="1800"/>
              </a:spcBef>
              <a:spcAft>
                <a:spcPts val="0"/>
              </a:spcAft>
              <a:buClr>
                <a:schemeClr val="dk1"/>
              </a:buClr>
              <a:buSzPts val="1850"/>
              <a:buChar char="●"/>
            </a:pPr>
            <a:r>
              <a:rPr lang="en-US" sz="1850"/>
              <a:t>23% of respondents can read/write English proficiently, 16% can communicate via reading/writing in English, 31% have survival English reading/writing skills and 30% can’t read/write in English</a:t>
            </a:r>
            <a:endParaRPr sz="1850"/>
          </a:p>
          <a:p>
            <a:pPr marL="228600" lvl="0" indent="-228600" algn="l" rtl="0">
              <a:lnSpc>
                <a:spcPct val="100000"/>
              </a:lnSpc>
              <a:spcBef>
                <a:spcPts val="1800"/>
              </a:spcBef>
              <a:spcAft>
                <a:spcPts val="0"/>
              </a:spcAft>
              <a:buClr>
                <a:schemeClr val="dk1"/>
              </a:buClr>
              <a:buSzPts val="1850"/>
              <a:buChar char="●"/>
            </a:pPr>
            <a:r>
              <a:rPr lang="en-US" sz="1850"/>
              <a:t>23% of respondents can understand/speak English proficiently, 19% can communicate via listening/speaking in Spanish, 39% have survival English listening/speaking skills and 19% can’t understand/speak in English</a:t>
            </a:r>
            <a:endParaRPr sz="1850"/>
          </a:p>
          <a:p>
            <a:pPr marL="228600" lvl="0" indent="-111125" algn="l" rtl="0">
              <a:lnSpc>
                <a:spcPct val="80000"/>
              </a:lnSpc>
              <a:spcBef>
                <a:spcPts val="1800"/>
              </a:spcBef>
              <a:spcAft>
                <a:spcPts val="0"/>
              </a:spcAft>
              <a:buClr>
                <a:schemeClr val="dk1"/>
              </a:buClr>
              <a:buSzPts val="1850"/>
              <a:buNone/>
            </a:pPr>
            <a:endParaRPr sz="1850"/>
          </a:p>
          <a:p>
            <a:pPr marL="228600" lvl="0" indent="-111125" algn="l" rtl="0">
              <a:lnSpc>
                <a:spcPct val="80000"/>
              </a:lnSpc>
              <a:spcBef>
                <a:spcPts val="1800"/>
              </a:spcBef>
              <a:spcAft>
                <a:spcPts val="2100"/>
              </a:spcAft>
              <a:buClr>
                <a:schemeClr val="dk1"/>
              </a:buClr>
              <a:buSzPts val="1850"/>
              <a:buNone/>
            </a:pPr>
            <a:endParaRPr sz="1850"/>
          </a:p>
        </p:txBody>
      </p:sp>
      <p:pic>
        <p:nvPicPr>
          <p:cNvPr id="177" name="Google Shape;177;p7"/>
          <p:cNvPicPr preferRelativeResize="0"/>
          <p:nvPr/>
        </p:nvPicPr>
        <p:blipFill rotWithShape="1">
          <a:blip r:embed="rId3">
            <a:alphaModFix/>
          </a:blip>
          <a:srcRect/>
          <a:stretch/>
        </p:blipFill>
        <p:spPr>
          <a:xfrm>
            <a:off x="6095250" y="1858950"/>
            <a:ext cx="5772376" cy="43293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619"/>
        <p:cNvGrpSpPr/>
        <p:nvPr/>
      </p:nvGrpSpPr>
      <p:grpSpPr>
        <a:xfrm>
          <a:off x="0" y="0"/>
          <a:ext cx="0" cy="0"/>
          <a:chOff x="0" y="0"/>
          <a:chExt cx="0" cy="0"/>
        </a:xfrm>
      </p:grpSpPr>
      <p:sp>
        <p:nvSpPr>
          <p:cNvPr id="620" name="Google Shape;620;p70"/>
          <p:cNvSpPr txBox="1">
            <a:spLocks noGrp="1"/>
          </p:cNvSpPr>
          <p:nvPr>
            <p:ph type="title"/>
          </p:nvPr>
        </p:nvSpPr>
        <p:spPr>
          <a:xfrm>
            <a:off x="449174" y="76200"/>
            <a:ext cx="116067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Por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falta</a:t>
            </a:r>
            <a:r>
              <a:rPr lang="en-US">
                <a:solidFill>
                  <a:schemeClr val="tx1"/>
                </a:solidFill>
                <a:latin typeface="Lato" panose="020F0502020204030203" pitchFamily="34" charset="0"/>
                <a:ea typeface="Avenir"/>
                <a:cs typeface="Avenir"/>
                <a:sym typeface="Avenir"/>
              </a:rPr>
              <a:t> de </a:t>
            </a:r>
            <a:r>
              <a:rPr lang="en-US" err="1">
                <a:solidFill>
                  <a:schemeClr val="tx1"/>
                </a:solidFill>
                <a:latin typeface="Lato" panose="020F0502020204030203" pitchFamily="34" charset="0"/>
                <a:ea typeface="Avenir"/>
                <a:cs typeface="Avenir"/>
                <a:sym typeface="Avenir"/>
              </a:rPr>
              <a:t>transportación</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621" name="Google Shape;621;p70"/>
          <p:cNvPicPr preferRelativeResize="0"/>
          <p:nvPr/>
        </p:nvPicPr>
        <p:blipFill rotWithShape="1">
          <a:blip r:embed="rId3">
            <a:alphaModFix/>
            <a:duotone>
              <a:schemeClr val="bg2">
                <a:shade val="45000"/>
                <a:satMod val="135000"/>
              </a:schemeClr>
              <a:prstClr val="white"/>
            </a:duotone>
          </a:blip>
          <a:srcRect t="8333" b="3854"/>
          <a:stretch/>
        </p:blipFill>
        <p:spPr>
          <a:xfrm>
            <a:off x="1874638" y="1173000"/>
            <a:ext cx="8442726" cy="52953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625"/>
        <p:cNvGrpSpPr/>
        <p:nvPr/>
      </p:nvGrpSpPr>
      <p:grpSpPr>
        <a:xfrm>
          <a:off x="0" y="0"/>
          <a:ext cx="0" cy="0"/>
          <a:chOff x="0" y="0"/>
          <a:chExt cx="0" cy="0"/>
        </a:xfrm>
      </p:grpSpPr>
      <p:sp>
        <p:nvSpPr>
          <p:cNvPr id="626" name="Google Shape;626;p71"/>
          <p:cNvSpPr txBox="1">
            <a:spLocks noGrp="1"/>
          </p:cNvSpPr>
          <p:nvPr>
            <p:ph type="title"/>
          </p:nvPr>
        </p:nvSpPr>
        <p:spPr>
          <a:xfrm>
            <a:off x="465224" y="76200"/>
            <a:ext cx="115908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Por</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una</a:t>
            </a:r>
            <a:r>
              <a:rPr lang="en-US">
                <a:solidFill>
                  <a:schemeClr val="tx1"/>
                </a:solidFill>
                <a:latin typeface="Lato" panose="020F0502020204030203" pitchFamily="34" charset="0"/>
                <a:ea typeface="Avenir"/>
                <a:cs typeface="Avenir"/>
                <a:sym typeface="Avenir"/>
              </a:rPr>
              <a:t> fila o </a:t>
            </a:r>
            <a:r>
              <a:rPr lang="en-US" err="1">
                <a:solidFill>
                  <a:schemeClr val="tx1"/>
                </a:solidFill>
                <a:latin typeface="Lato" panose="020F0502020204030203" pitchFamily="34" charset="0"/>
                <a:ea typeface="Avenir"/>
                <a:cs typeface="Avenir"/>
                <a:sym typeface="Avenir"/>
              </a:rPr>
              <a:t>una</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espera</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demasiada</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larga</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627" name="Google Shape;627;p71"/>
          <p:cNvPicPr preferRelativeResize="0"/>
          <p:nvPr/>
        </p:nvPicPr>
        <p:blipFill rotWithShape="1">
          <a:blip r:embed="rId3">
            <a:alphaModFix/>
            <a:duotone>
              <a:schemeClr val="bg2">
                <a:shade val="45000"/>
                <a:satMod val="135000"/>
              </a:schemeClr>
              <a:prstClr val="white"/>
            </a:duotone>
          </a:blip>
          <a:srcRect t="7424" b="4088"/>
          <a:stretch/>
        </p:blipFill>
        <p:spPr>
          <a:xfrm>
            <a:off x="2290238" y="1494100"/>
            <a:ext cx="7940775" cy="5018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2"/>
          <p:cNvSpPr txBox="1">
            <a:spLocks noGrp="1"/>
          </p:cNvSpPr>
          <p:nvPr>
            <p:ph type="ctrTitle"/>
          </p:nvPr>
        </p:nvSpPr>
        <p:spPr>
          <a:xfrm>
            <a:off x="1985818" y="2161100"/>
            <a:ext cx="8636000" cy="2055900"/>
          </a:xfrm>
          <a:prstGeom prst="rect">
            <a:avLst/>
          </a:prstGeom>
          <a:noFill/>
          <a:ln>
            <a:noFill/>
          </a:ln>
        </p:spPr>
        <p:txBody>
          <a:bodyPr spcFirstLastPara="1" wrap="square" lIns="0" tIns="45700" rIns="0"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dirty="0">
                <a:solidFill>
                  <a:schemeClr val="bg2"/>
                </a:solidFill>
              </a:rPr>
              <a:t>MEDICAL INSURANCE</a:t>
            </a:r>
            <a:endParaRPr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3"/>
          <p:cNvSpPr txBox="1">
            <a:spLocks noGrp="1"/>
          </p:cNvSpPr>
          <p:nvPr>
            <p:ph type="title"/>
          </p:nvPr>
        </p:nvSpPr>
        <p:spPr>
          <a:xfrm>
            <a:off x="465224" y="76200"/>
            <a:ext cx="113829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tx1"/>
                </a:solidFill>
                <a:latin typeface="Lato" panose="020F0502020204030203" pitchFamily="34" charset="0"/>
                <a:ea typeface="Avenir"/>
                <a:cs typeface="Avenir"/>
                <a:sym typeface="Avenir"/>
              </a:rPr>
              <a:t>¿</a:t>
            </a:r>
            <a:r>
              <a:rPr lang="en-US" dirty="0" err="1">
                <a:solidFill>
                  <a:schemeClr val="tx1"/>
                </a:solidFill>
                <a:latin typeface="Lato" panose="020F0502020204030203" pitchFamily="34" charset="0"/>
                <a:ea typeface="Avenir"/>
                <a:cs typeface="Avenir"/>
                <a:sym typeface="Avenir"/>
              </a:rPr>
              <a:t>Tiene</a:t>
            </a:r>
            <a:r>
              <a:rPr lang="en-US" dirty="0">
                <a:solidFill>
                  <a:schemeClr val="tx1"/>
                </a:solidFill>
                <a:latin typeface="Lato" panose="020F0502020204030203" pitchFamily="34" charset="0"/>
                <a:ea typeface="Avenir"/>
                <a:cs typeface="Avenir"/>
                <a:sym typeface="Avenir"/>
              </a:rPr>
              <a:t> </a:t>
            </a:r>
            <a:r>
              <a:rPr lang="en-US" dirty="0" err="1">
                <a:solidFill>
                  <a:schemeClr val="tx1"/>
                </a:solidFill>
                <a:latin typeface="Lato" panose="020F0502020204030203" pitchFamily="34" charset="0"/>
                <a:ea typeface="Avenir"/>
                <a:cs typeface="Avenir"/>
                <a:sym typeface="Avenir"/>
              </a:rPr>
              <a:t>Ud</a:t>
            </a:r>
            <a:r>
              <a:rPr lang="en-US" dirty="0">
                <a:solidFill>
                  <a:schemeClr val="tx1"/>
                </a:solidFill>
                <a:latin typeface="Lato" panose="020F0502020204030203" pitchFamily="34" charset="0"/>
                <a:ea typeface="Avenir"/>
                <a:cs typeface="Avenir"/>
                <a:sym typeface="Avenir"/>
              </a:rPr>
              <a:t>. </a:t>
            </a:r>
            <a:r>
              <a:rPr lang="en-US" dirty="0" err="1">
                <a:solidFill>
                  <a:schemeClr val="tx1"/>
                </a:solidFill>
                <a:latin typeface="Lato" panose="020F0502020204030203" pitchFamily="34" charset="0"/>
                <a:ea typeface="Avenir"/>
                <a:cs typeface="Avenir"/>
                <a:sym typeface="Avenir"/>
              </a:rPr>
              <a:t>algun</a:t>
            </a:r>
            <a:r>
              <a:rPr lang="en-US" dirty="0">
                <a:solidFill>
                  <a:schemeClr val="tx1"/>
                </a:solidFill>
                <a:latin typeface="Lato" panose="020F0502020204030203" pitchFamily="34" charset="0"/>
                <a:ea typeface="Avenir"/>
                <a:cs typeface="Avenir"/>
                <a:sym typeface="Avenir"/>
              </a:rPr>
              <a:t> </a:t>
            </a:r>
            <a:r>
              <a:rPr lang="en-US" dirty="0" err="1">
                <a:solidFill>
                  <a:schemeClr val="tx1"/>
                </a:solidFill>
                <a:latin typeface="Lato" panose="020F0502020204030203" pitchFamily="34" charset="0"/>
                <a:ea typeface="Avenir"/>
                <a:cs typeface="Avenir"/>
                <a:sym typeface="Avenir"/>
              </a:rPr>
              <a:t>tipo</a:t>
            </a:r>
            <a:r>
              <a:rPr lang="en-US" dirty="0">
                <a:solidFill>
                  <a:schemeClr val="tx1"/>
                </a:solidFill>
                <a:latin typeface="Lato" panose="020F0502020204030203" pitchFamily="34" charset="0"/>
                <a:ea typeface="Avenir"/>
                <a:cs typeface="Avenir"/>
                <a:sym typeface="Avenir"/>
              </a:rPr>
              <a:t> de </a:t>
            </a:r>
            <a:r>
              <a:rPr lang="en-US" dirty="0" err="1">
                <a:solidFill>
                  <a:schemeClr val="tx1"/>
                </a:solidFill>
                <a:latin typeface="Lato" panose="020F0502020204030203" pitchFamily="34" charset="0"/>
                <a:ea typeface="Avenir"/>
                <a:cs typeface="Avenir"/>
                <a:sym typeface="Avenir"/>
              </a:rPr>
              <a:t>seguro</a:t>
            </a:r>
            <a:r>
              <a:rPr lang="en-US" dirty="0">
                <a:solidFill>
                  <a:schemeClr val="tx1"/>
                </a:solidFill>
                <a:latin typeface="Lato" panose="020F0502020204030203" pitchFamily="34" charset="0"/>
                <a:ea typeface="Avenir"/>
                <a:cs typeface="Avenir"/>
                <a:sym typeface="Avenir"/>
              </a:rPr>
              <a:t> </a:t>
            </a:r>
            <a:r>
              <a:rPr lang="en-US" dirty="0" err="1">
                <a:solidFill>
                  <a:schemeClr val="tx1"/>
                </a:solidFill>
                <a:latin typeface="Lato" panose="020F0502020204030203" pitchFamily="34" charset="0"/>
                <a:ea typeface="Avenir"/>
                <a:cs typeface="Avenir"/>
                <a:sym typeface="Avenir"/>
              </a:rPr>
              <a:t>médico</a:t>
            </a:r>
            <a:r>
              <a:rPr lang="en-US" dirty="0">
                <a:solidFill>
                  <a:schemeClr val="tx1"/>
                </a:solidFill>
                <a:latin typeface="Lato" panose="020F0502020204030203" pitchFamily="34" charset="0"/>
                <a:ea typeface="Avenir"/>
                <a:cs typeface="Avenir"/>
                <a:sym typeface="Avenir"/>
              </a:rPr>
              <a:t>?</a:t>
            </a:r>
            <a:endParaRPr dirty="0">
              <a:solidFill>
                <a:schemeClr val="tx1"/>
              </a:solidFill>
              <a:latin typeface="Lato" panose="020F0502020204030203" pitchFamily="34" charset="0"/>
              <a:ea typeface="Avenir"/>
              <a:cs typeface="Avenir"/>
              <a:sym typeface="Avenir"/>
            </a:endParaRPr>
          </a:p>
        </p:txBody>
      </p:sp>
      <p:pic>
        <p:nvPicPr>
          <p:cNvPr id="639" name="Google Shape;639;p73"/>
          <p:cNvPicPr preferRelativeResize="0"/>
          <p:nvPr/>
        </p:nvPicPr>
        <p:blipFill rotWithShape="1">
          <a:blip r:embed="rId3">
            <a:alphaModFix/>
            <a:duotone>
              <a:schemeClr val="bg2">
                <a:shade val="45000"/>
                <a:satMod val="135000"/>
              </a:schemeClr>
              <a:prstClr val="white"/>
            </a:duotone>
          </a:blip>
          <a:srcRect/>
          <a:stretch/>
        </p:blipFill>
        <p:spPr>
          <a:xfrm>
            <a:off x="1842654" y="1258681"/>
            <a:ext cx="8506686" cy="5316679"/>
          </a:xfrm>
          <a:prstGeom prst="rect">
            <a:avLst/>
          </a:prstGeom>
          <a:noFill/>
          <a:ln>
            <a:noFill/>
          </a:ln>
        </p:spPr>
      </p:pic>
      <p:sp>
        <p:nvSpPr>
          <p:cNvPr id="640" name="Google Shape;640;p73"/>
          <p:cNvSpPr txBox="1"/>
          <p:nvPr/>
        </p:nvSpPr>
        <p:spPr>
          <a:xfrm>
            <a:off x="8957558" y="2212108"/>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47%</a:t>
            </a:r>
            <a:endParaRPr sz="1800">
              <a:solidFill>
                <a:schemeClr val="dk1"/>
              </a:solidFill>
              <a:latin typeface="Arial"/>
              <a:ea typeface="Arial"/>
              <a:cs typeface="Arial"/>
              <a:sym typeface="Arial"/>
            </a:endParaRPr>
          </a:p>
        </p:txBody>
      </p:sp>
      <p:sp>
        <p:nvSpPr>
          <p:cNvPr id="641" name="Google Shape;641;p73"/>
          <p:cNvSpPr txBox="1"/>
          <p:nvPr/>
        </p:nvSpPr>
        <p:spPr>
          <a:xfrm>
            <a:off x="9601194" y="4909126"/>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53%</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4"/>
          <p:cNvSpPr txBox="1">
            <a:spLocks noGrp="1"/>
          </p:cNvSpPr>
          <p:nvPr>
            <p:ph type="title"/>
          </p:nvPr>
        </p:nvSpPr>
        <p:spPr>
          <a:xfrm>
            <a:off x="465224" y="76200"/>
            <a:ext cx="11590800" cy="10968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Qué</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tipo</a:t>
            </a:r>
            <a:r>
              <a:rPr lang="en-US">
                <a:solidFill>
                  <a:schemeClr val="tx1"/>
                </a:solidFill>
                <a:latin typeface="Lato" panose="020F0502020204030203" pitchFamily="34" charset="0"/>
                <a:ea typeface="Avenir"/>
                <a:cs typeface="Avenir"/>
                <a:sym typeface="Avenir"/>
              </a:rPr>
              <a:t> de </a:t>
            </a:r>
            <a:r>
              <a:rPr lang="en-US" err="1">
                <a:solidFill>
                  <a:schemeClr val="tx1"/>
                </a:solidFill>
                <a:latin typeface="Lato" panose="020F0502020204030203" pitchFamily="34" charset="0"/>
                <a:ea typeface="Avenir"/>
                <a:cs typeface="Avenir"/>
                <a:sym typeface="Avenir"/>
              </a:rPr>
              <a:t>seguro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médico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tiene</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Ud</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648" name="Google Shape;648;p74"/>
          <p:cNvPicPr preferRelativeResize="0"/>
          <p:nvPr/>
        </p:nvPicPr>
        <p:blipFill rotWithShape="1">
          <a:blip r:embed="rId3">
            <a:alphaModFix/>
            <a:duotone>
              <a:schemeClr val="bg2">
                <a:shade val="45000"/>
                <a:satMod val="135000"/>
              </a:schemeClr>
              <a:prstClr val="white"/>
            </a:duotone>
          </a:blip>
          <a:srcRect/>
          <a:stretch/>
        </p:blipFill>
        <p:spPr>
          <a:xfrm>
            <a:off x="1793431" y="1173000"/>
            <a:ext cx="8697490" cy="5435931"/>
          </a:xfrm>
          <a:prstGeom prst="rect">
            <a:avLst/>
          </a:prstGeom>
          <a:noFill/>
          <a:ln>
            <a:noFill/>
          </a:ln>
        </p:spPr>
      </p:pic>
      <p:sp>
        <p:nvSpPr>
          <p:cNvPr id="649" name="Google Shape;649;p74"/>
          <p:cNvSpPr txBox="1"/>
          <p:nvPr/>
        </p:nvSpPr>
        <p:spPr>
          <a:xfrm>
            <a:off x="9471892" y="1657927"/>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73%</a:t>
            </a:r>
            <a:endParaRPr sz="1800">
              <a:solidFill>
                <a:schemeClr val="dk1"/>
              </a:solidFill>
              <a:latin typeface="Arial"/>
              <a:ea typeface="Arial"/>
              <a:cs typeface="Arial"/>
              <a:sym typeface="Arial"/>
            </a:endParaRPr>
          </a:p>
        </p:txBody>
      </p:sp>
      <p:sp>
        <p:nvSpPr>
          <p:cNvPr id="650" name="Google Shape;650;p74"/>
          <p:cNvSpPr txBox="1"/>
          <p:nvPr/>
        </p:nvSpPr>
        <p:spPr>
          <a:xfrm>
            <a:off x="3195782" y="2900218"/>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4%</a:t>
            </a:r>
            <a:endParaRPr sz="1800">
              <a:solidFill>
                <a:schemeClr val="dk1"/>
              </a:solidFill>
              <a:latin typeface="Arial"/>
              <a:ea typeface="Arial"/>
              <a:cs typeface="Arial"/>
              <a:sym typeface="Arial"/>
            </a:endParaRPr>
          </a:p>
        </p:txBody>
      </p:sp>
      <p:sp>
        <p:nvSpPr>
          <p:cNvPr id="651" name="Google Shape;651;p74"/>
          <p:cNvSpPr txBox="1"/>
          <p:nvPr/>
        </p:nvSpPr>
        <p:spPr>
          <a:xfrm>
            <a:off x="4747492" y="4179454"/>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20%</a:t>
            </a:r>
            <a:endParaRPr sz="1800">
              <a:solidFill>
                <a:schemeClr val="dk1"/>
              </a:solidFill>
              <a:latin typeface="Arial"/>
              <a:ea typeface="Arial"/>
              <a:cs typeface="Arial"/>
              <a:sym typeface="Arial"/>
            </a:endParaRPr>
          </a:p>
        </p:txBody>
      </p:sp>
      <p:sp>
        <p:nvSpPr>
          <p:cNvPr id="652" name="Google Shape;652;p74"/>
          <p:cNvSpPr txBox="1"/>
          <p:nvPr/>
        </p:nvSpPr>
        <p:spPr>
          <a:xfrm>
            <a:off x="3195782" y="5477162"/>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3%</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75"/>
          <p:cNvSpPr txBox="1">
            <a:spLocks noGrp="1"/>
          </p:cNvSpPr>
          <p:nvPr>
            <p:ph type="title"/>
          </p:nvPr>
        </p:nvSpPr>
        <p:spPr>
          <a:xfrm>
            <a:off x="254209" y="344679"/>
            <a:ext cx="11590800" cy="698215"/>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Sus</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hijos</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tienen</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algun</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tipo</a:t>
            </a:r>
            <a:r>
              <a:rPr lang="en-US">
                <a:solidFill>
                  <a:schemeClr val="tx1"/>
                </a:solidFill>
                <a:latin typeface="Lato" panose="020F0502020204030203" pitchFamily="34" charset="0"/>
                <a:ea typeface="Avenir"/>
                <a:cs typeface="Avenir"/>
                <a:sym typeface="Avenir"/>
              </a:rPr>
              <a:t> de </a:t>
            </a:r>
            <a:r>
              <a:rPr lang="en-US" err="1">
                <a:solidFill>
                  <a:schemeClr val="tx1"/>
                </a:solidFill>
                <a:latin typeface="Lato" panose="020F0502020204030203" pitchFamily="34" charset="0"/>
                <a:ea typeface="Avenir"/>
                <a:cs typeface="Avenir"/>
                <a:sym typeface="Avenir"/>
              </a:rPr>
              <a:t>seguro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médico</a:t>
            </a:r>
            <a:r>
              <a:rPr lang="en-US">
                <a:solidFill>
                  <a:schemeClr val="tx1"/>
                </a:solidFill>
                <a:latin typeface="Lato" panose="020F0502020204030203" pitchFamily="34" charset="0"/>
                <a:ea typeface="Avenir"/>
                <a:cs typeface="Avenir"/>
                <a:sym typeface="Avenir"/>
              </a:rPr>
              <a:t>?</a:t>
            </a:r>
            <a:endParaRPr>
              <a:solidFill>
                <a:schemeClr val="tx1"/>
              </a:solidFill>
              <a:latin typeface="Lato" panose="020F0502020204030203" pitchFamily="34" charset="0"/>
              <a:ea typeface="Avenir"/>
              <a:cs typeface="Avenir"/>
              <a:sym typeface="Avenir"/>
            </a:endParaRPr>
          </a:p>
        </p:txBody>
      </p:sp>
      <p:pic>
        <p:nvPicPr>
          <p:cNvPr id="659" name="Google Shape;659;p75"/>
          <p:cNvPicPr preferRelativeResize="0"/>
          <p:nvPr/>
        </p:nvPicPr>
        <p:blipFill rotWithShape="1">
          <a:blip r:embed="rId3">
            <a:alphaModFix/>
            <a:duotone>
              <a:schemeClr val="bg2">
                <a:shade val="45000"/>
                <a:satMod val="135000"/>
              </a:schemeClr>
              <a:prstClr val="white"/>
            </a:duotone>
          </a:blip>
          <a:srcRect/>
          <a:stretch/>
        </p:blipFill>
        <p:spPr>
          <a:xfrm>
            <a:off x="2045131" y="1173000"/>
            <a:ext cx="8430986" cy="5269366"/>
          </a:xfrm>
          <a:prstGeom prst="rect">
            <a:avLst/>
          </a:prstGeom>
          <a:noFill/>
          <a:ln>
            <a:noFill/>
          </a:ln>
        </p:spPr>
      </p:pic>
      <p:sp>
        <p:nvSpPr>
          <p:cNvPr id="660" name="Google Shape;660;p75"/>
          <p:cNvSpPr txBox="1"/>
          <p:nvPr/>
        </p:nvSpPr>
        <p:spPr>
          <a:xfrm>
            <a:off x="9545121" y="1958108"/>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64%</a:t>
            </a:r>
            <a:endParaRPr sz="1800">
              <a:solidFill>
                <a:schemeClr val="dk1"/>
              </a:solidFill>
              <a:latin typeface="Arial"/>
              <a:ea typeface="Arial"/>
              <a:cs typeface="Arial"/>
              <a:sym typeface="Arial"/>
            </a:endParaRPr>
          </a:p>
        </p:txBody>
      </p:sp>
      <p:sp>
        <p:nvSpPr>
          <p:cNvPr id="661" name="Google Shape;661;p75"/>
          <p:cNvSpPr txBox="1"/>
          <p:nvPr/>
        </p:nvSpPr>
        <p:spPr>
          <a:xfrm>
            <a:off x="4853710" y="3607219"/>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17%</a:t>
            </a:r>
            <a:endParaRPr sz="1800">
              <a:solidFill>
                <a:schemeClr val="dk1"/>
              </a:solidFill>
              <a:latin typeface="Arial"/>
              <a:ea typeface="Arial"/>
              <a:cs typeface="Arial"/>
              <a:sym typeface="Arial"/>
            </a:endParaRPr>
          </a:p>
        </p:txBody>
      </p:sp>
      <p:sp>
        <p:nvSpPr>
          <p:cNvPr id="662" name="Google Shape;662;p75"/>
          <p:cNvSpPr txBox="1"/>
          <p:nvPr/>
        </p:nvSpPr>
        <p:spPr>
          <a:xfrm>
            <a:off x="5056910" y="5292437"/>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19%</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76"/>
          <p:cNvSpPr txBox="1">
            <a:spLocks noGrp="1"/>
          </p:cNvSpPr>
          <p:nvPr>
            <p:ph type="title"/>
          </p:nvPr>
        </p:nvSpPr>
        <p:spPr>
          <a:xfrm>
            <a:off x="359716" y="375413"/>
            <a:ext cx="11590800" cy="636669"/>
          </a:xfrm>
          <a:prstGeom prst="rect">
            <a:avLst/>
          </a:prstGeom>
          <a:noFill/>
          <a:ln>
            <a:noFill/>
          </a:ln>
        </p:spPr>
        <p:txBody>
          <a:bodyPr spcFirstLastPara="1" wrap="square" lIns="0" tIns="45700" rIns="0" bIns="45700" anchor="b" anchorCtr="0">
            <a:normAutofit fontScale="90000"/>
          </a:bodyPr>
          <a:lstStyle/>
          <a:p>
            <a:pPr marL="0" lvl="0" indent="0" algn="l" rtl="0">
              <a:lnSpc>
                <a:spcPct val="90000"/>
              </a:lnSpc>
              <a:spcBef>
                <a:spcPts val="0"/>
              </a:spcBef>
              <a:spcAft>
                <a:spcPts val="0"/>
              </a:spcAft>
              <a:buClr>
                <a:schemeClr val="dk1"/>
              </a:buClr>
              <a:buSzPts val="2800"/>
              <a:buFont typeface="Arial"/>
              <a:buNone/>
            </a:pPr>
            <a:r>
              <a:rPr lang="en-US">
                <a:solidFill>
                  <a:schemeClr val="tx1"/>
                </a:solidFill>
                <a:latin typeface="Lato" panose="020F0502020204030203" pitchFamily="34" charset="0"/>
                <a:ea typeface="Avenir"/>
                <a:cs typeface="Avenir"/>
                <a:sym typeface="Avenir"/>
              </a:rPr>
              <a:t>¿</a:t>
            </a:r>
            <a:r>
              <a:rPr lang="en-US" err="1">
                <a:solidFill>
                  <a:schemeClr val="tx1"/>
                </a:solidFill>
                <a:latin typeface="Lato" panose="020F0502020204030203" pitchFamily="34" charset="0"/>
                <a:ea typeface="Avenir"/>
                <a:cs typeface="Avenir"/>
                <a:sym typeface="Avenir"/>
              </a:rPr>
              <a:t>Qué</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tipo</a:t>
            </a:r>
            <a:r>
              <a:rPr lang="en-US">
                <a:solidFill>
                  <a:schemeClr val="tx1"/>
                </a:solidFill>
                <a:latin typeface="Lato" panose="020F0502020204030203" pitchFamily="34" charset="0"/>
                <a:ea typeface="Avenir"/>
                <a:cs typeface="Avenir"/>
                <a:sym typeface="Avenir"/>
              </a:rPr>
              <a:t> de </a:t>
            </a:r>
            <a:r>
              <a:rPr lang="en-US" err="1">
                <a:solidFill>
                  <a:schemeClr val="tx1"/>
                </a:solidFill>
                <a:latin typeface="Lato" panose="020F0502020204030203" pitchFamily="34" charset="0"/>
                <a:ea typeface="Avenir"/>
                <a:cs typeface="Avenir"/>
                <a:sym typeface="Avenir"/>
              </a:rPr>
              <a:t>seguro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médico</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tiene</a:t>
            </a:r>
            <a:r>
              <a:rPr lang="en-US">
                <a:solidFill>
                  <a:schemeClr val="tx1"/>
                </a:solidFill>
                <a:latin typeface="Lato" panose="020F0502020204030203" pitchFamily="34" charset="0"/>
                <a:ea typeface="Avenir"/>
                <a:cs typeface="Avenir"/>
                <a:sym typeface="Avenir"/>
              </a:rPr>
              <a:t>(n) </a:t>
            </a:r>
            <a:r>
              <a:rPr lang="en-US" err="1">
                <a:solidFill>
                  <a:schemeClr val="tx1"/>
                </a:solidFill>
                <a:latin typeface="Lato" panose="020F0502020204030203" pitchFamily="34" charset="0"/>
                <a:ea typeface="Avenir"/>
                <a:cs typeface="Avenir"/>
                <a:sym typeface="Avenir"/>
              </a:rPr>
              <a:t>su</a:t>
            </a:r>
            <a:r>
              <a:rPr lang="en-US">
                <a:solidFill>
                  <a:schemeClr val="tx1"/>
                </a:solidFill>
                <a:latin typeface="Lato" panose="020F0502020204030203" pitchFamily="34" charset="0"/>
                <a:ea typeface="Avenir"/>
                <a:cs typeface="Avenir"/>
                <a:sym typeface="Avenir"/>
              </a:rPr>
              <a:t> </a:t>
            </a:r>
            <a:r>
              <a:rPr lang="en-US" err="1">
                <a:solidFill>
                  <a:schemeClr val="tx1"/>
                </a:solidFill>
                <a:latin typeface="Lato" panose="020F0502020204030203" pitchFamily="34" charset="0"/>
                <a:ea typeface="Avenir"/>
                <a:cs typeface="Avenir"/>
                <a:sym typeface="Avenir"/>
              </a:rPr>
              <a:t>niño</a:t>
            </a:r>
            <a:r>
              <a:rPr lang="en-US">
                <a:solidFill>
                  <a:schemeClr val="tx1"/>
                </a:solidFill>
                <a:latin typeface="Lato" panose="020F0502020204030203" pitchFamily="34" charset="0"/>
                <a:ea typeface="Avenir"/>
                <a:cs typeface="Avenir"/>
                <a:sym typeface="Avenir"/>
              </a:rPr>
              <a:t>(s)?</a:t>
            </a:r>
            <a:endParaRPr>
              <a:solidFill>
                <a:schemeClr val="tx1"/>
              </a:solidFill>
              <a:latin typeface="Lato" panose="020F0502020204030203" pitchFamily="34" charset="0"/>
              <a:ea typeface="Avenir"/>
              <a:cs typeface="Avenir"/>
              <a:sym typeface="Avenir"/>
            </a:endParaRPr>
          </a:p>
        </p:txBody>
      </p:sp>
      <p:pic>
        <p:nvPicPr>
          <p:cNvPr id="669" name="Google Shape;669;p76"/>
          <p:cNvPicPr preferRelativeResize="0"/>
          <p:nvPr/>
        </p:nvPicPr>
        <p:blipFill rotWithShape="1">
          <a:blip r:embed="rId3">
            <a:alphaModFix/>
            <a:duotone>
              <a:schemeClr val="bg2">
                <a:shade val="45000"/>
                <a:satMod val="135000"/>
              </a:schemeClr>
              <a:prstClr val="white"/>
            </a:duotone>
          </a:blip>
          <a:srcRect/>
          <a:stretch/>
        </p:blipFill>
        <p:spPr>
          <a:xfrm>
            <a:off x="1815186" y="1173005"/>
            <a:ext cx="8561614" cy="5351009"/>
          </a:xfrm>
          <a:prstGeom prst="rect">
            <a:avLst/>
          </a:prstGeom>
          <a:noFill/>
          <a:ln>
            <a:noFill/>
          </a:ln>
        </p:spPr>
      </p:pic>
      <p:sp>
        <p:nvSpPr>
          <p:cNvPr id="670" name="Google Shape;670;p76"/>
          <p:cNvSpPr txBox="1"/>
          <p:nvPr/>
        </p:nvSpPr>
        <p:spPr>
          <a:xfrm>
            <a:off x="3176647" y="2923310"/>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a:t>
            </a:r>
            <a:endParaRPr sz="1800">
              <a:solidFill>
                <a:schemeClr val="dk1"/>
              </a:solidFill>
              <a:latin typeface="Arial"/>
              <a:ea typeface="Arial"/>
              <a:cs typeface="Arial"/>
              <a:sym typeface="Arial"/>
            </a:endParaRPr>
          </a:p>
        </p:txBody>
      </p:sp>
      <p:sp>
        <p:nvSpPr>
          <p:cNvPr id="671" name="Google Shape;671;p76"/>
          <p:cNvSpPr txBox="1"/>
          <p:nvPr/>
        </p:nvSpPr>
        <p:spPr>
          <a:xfrm>
            <a:off x="7771738" y="1634897"/>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37%</a:t>
            </a:r>
            <a:endParaRPr sz="1800">
              <a:solidFill>
                <a:schemeClr val="dk1"/>
              </a:solidFill>
              <a:latin typeface="Arial"/>
              <a:ea typeface="Arial"/>
              <a:cs typeface="Arial"/>
              <a:sym typeface="Arial"/>
            </a:endParaRPr>
          </a:p>
        </p:txBody>
      </p:sp>
      <p:sp>
        <p:nvSpPr>
          <p:cNvPr id="672" name="Google Shape;672;p76"/>
          <p:cNvSpPr txBox="1"/>
          <p:nvPr/>
        </p:nvSpPr>
        <p:spPr>
          <a:xfrm>
            <a:off x="9489041" y="4125113"/>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50%</a:t>
            </a:r>
            <a:endParaRPr sz="1800">
              <a:solidFill>
                <a:schemeClr val="dk1"/>
              </a:solidFill>
              <a:latin typeface="Arial"/>
              <a:ea typeface="Arial"/>
              <a:cs typeface="Arial"/>
              <a:sym typeface="Arial"/>
            </a:endParaRPr>
          </a:p>
        </p:txBody>
      </p:sp>
      <p:sp>
        <p:nvSpPr>
          <p:cNvPr id="673" name="Google Shape;673;p76"/>
          <p:cNvSpPr txBox="1"/>
          <p:nvPr/>
        </p:nvSpPr>
        <p:spPr>
          <a:xfrm>
            <a:off x="4506684" y="5357090"/>
            <a:ext cx="748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12%</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77"/>
          <p:cNvSpPr txBox="1">
            <a:spLocks noGrp="1"/>
          </p:cNvSpPr>
          <p:nvPr>
            <p:ph type="title"/>
          </p:nvPr>
        </p:nvSpPr>
        <p:spPr>
          <a:xfrm>
            <a:off x="1104900" y="369277"/>
            <a:ext cx="10620300" cy="707008"/>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sz="4000" dirty="0">
                <a:solidFill>
                  <a:schemeClr val="tx1"/>
                </a:solidFill>
                <a:latin typeface="Lato" panose="020F0502020204030203" pitchFamily="34" charset="0"/>
                <a:ea typeface="Avenir"/>
                <a:cs typeface="Avenir"/>
                <a:sym typeface="Avenir"/>
              </a:rPr>
              <a:t>Healthy Communities of Clinton County</a:t>
            </a:r>
            <a:endParaRPr sz="4000" dirty="0">
              <a:solidFill>
                <a:schemeClr val="tx1"/>
              </a:solidFill>
              <a:latin typeface="Lato" panose="020F0502020204030203" pitchFamily="34" charset="0"/>
              <a:ea typeface="Avenir"/>
              <a:cs typeface="Avenir"/>
              <a:sym typeface="Avenir"/>
            </a:endParaRPr>
          </a:p>
        </p:txBody>
      </p:sp>
      <p:sp>
        <p:nvSpPr>
          <p:cNvPr id="679" name="Google Shape;679;p77"/>
          <p:cNvSpPr txBox="1">
            <a:spLocks noGrp="1"/>
          </p:cNvSpPr>
          <p:nvPr>
            <p:ph type="body" idx="1"/>
          </p:nvPr>
        </p:nvSpPr>
        <p:spPr>
          <a:xfrm>
            <a:off x="1104900" y="1380498"/>
            <a:ext cx="5504906" cy="5022669"/>
          </a:xfrm>
          <a:prstGeom prst="rect">
            <a:avLst/>
          </a:prstGeom>
          <a:noFill/>
          <a:ln>
            <a:noFill/>
          </a:ln>
        </p:spPr>
        <p:txBody>
          <a:bodyPr spcFirstLastPara="1" wrap="square" lIns="0" tIns="45700" rIns="0" bIns="45700" anchor="t" anchorCtr="0">
            <a:normAutofit/>
          </a:bodyPr>
          <a:lstStyle/>
          <a:p>
            <a:pPr marL="0" lvl="0" indent="0" algn="l" rtl="0">
              <a:lnSpc>
                <a:spcPct val="80000"/>
              </a:lnSpc>
              <a:spcBef>
                <a:spcPts val="0"/>
              </a:spcBef>
              <a:spcAft>
                <a:spcPts val="0"/>
              </a:spcAft>
              <a:buClr>
                <a:schemeClr val="dk1"/>
              </a:buClr>
              <a:buSzPts val="1900"/>
              <a:buNone/>
            </a:pPr>
            <a:r>
              <a:rPr lang="en-US" sz="1900" dirty="0"/>
              <a:t>Healthy Communities of Clinton County, which will soon be located at 1234 Rossville Avenue in Frankfort, has a bilingual navigator, </a:t>
            </a:r>
            <a:r>
              <a:rPr lang="en-US" sz="1900" dirty="0" err="1"/>
              <a:t>Maddy</a:t>
            </a:r>
            <a:r>
              <a:rPr lang="en-US" sz="1900" dirty="0"/>
              <a:t> </a:t>
            </a:r>
            <a:r>
              <a:rPr lang="en-US" sz="1900" dirty="0" err="1"/>
              <a:t>Balero</a:t>
            </a:r>
            <a:r>
              <a:rPr lang="en-US" sz="1900" dirty="0"/>
              <a:t>, on staff to help people sign up for healthcare insurance. She is able to assist with Medicaid and Marketplace insurance for all income levels.</a:t>
            </a:r>
            <a:endParaRPr dirty="0"/>
          </a:p>
          <a:p>
            <a:pPr marL="0" lvl="0" indent="0" algn="l" rtl="0">
              <a:lnSpc>
                <a:spcPct val="80000"/>
              </a:lnSpc>
              <a:spcBef>
                <a:spcPts val="1200"/>
              </a:spcBef>
              <a:spcAft>
                <a:spcPts val="0"/>
              </a:spcAft>
              <a:buClr>
                <a:schemeClr val="dk1"/>
              </a:buClr>
              <a:buSzPts val="1900"/>
              <a:buNone/>
            </a:pPr>
            <a:endParaRPr sz="1900" dirty="0"/>
          </a:p>
          <a:p>
            <a:pPr marL="0" lvl="0" indent="0" algn="l" rtl="0">
              <a:lnSpc>
                <a:spcPct val="80000"/>
              </a:lnSpc>
              <a:spcBef>
                <a:spcPts val="1200"/>
              </a:spcBef>
              <a:spcAft>
                <a:spcPts val="0"/>
              </a:spcAft>
              <a:buClr>
                <a:schemeClr val="dk1"/>
              </a:buClr>
              <a:buSzPts val="1900"/>
              <a:buNone/>
            </a:pPr>
            <a:r>
              <a:rPr lang="en-US" sz="1900" dirty="0"/>
              <a:t>She can assist those who are undocumented by signing them up for emergency Medicaid when they have a qualifying life event, such as a pregnancy or emergency hospital visit. </a:t>
            </a:r>
            <a:endParaRPr dirty="0"/>
          </a:p>
          <a:p>
            <a:pPr marL="0" lvl="0" indent="0" algn="l" rtl="0">
              <a:lnSpc>
                <a:spcPct val="80000"/>
              </a:lnSpc>
              <a:spcBef>
                <a:spcPts val="1200"/>
              </a:spcBef>
              <a:spcAft>
                <a:spcPts val="0"/>
              </a:spcAft>
              <a:buClr>
                <a:schemeClr val="dk1"/>
              </a:buClr>
              <a:buSzPts val="1900"/>
              <a:buNone/>
            </a:pPr>
            <a:endParaRPr sz="1900" dirty="0"/>
          </a:p>
          <a:p>
            <a:pPr marL="0" lvl="0" indent="0" algn="l" rtl="0">
              <a:lnSpc>
                <a:spcPct val="80000"/>
              </a:lnSpc>
              <a:spcBef>
                <a:spcPts val="1200"/>
              </a:spcBef>
              <a:spcAft>
                <a:spcPts val="0"/>
              </a:spcAft>
              <a:buClr>
                <a:schemeClr val="dk1"/>
              </a:buClr>
              <a:buSzPts val="1900"/>
              <a:buNone/>
            </a:pPr>
            <a:r>
              <a:rPr lang="en-US" sz="1900" dirty="0"/>
              <a:t>Legal permanent residents for less than five (5) years, who have not been offered healthcare by their employer, are eligible for emergency Medicaid or Marketplace. LPRs for more than five (5) years and citizens may also qualify for Medicaid, as long as they meet the requirements.</a:t>
            </a:r>
            <a:endParaRPr dirty="0"/>
          </a:p>
          <a:p>
            <a:pPr marL="0" lvl="0" indent="0" algn="l" rtl="0">
              <a:lnSpc>
                <a:spcPct val="80000"/>
              </a:lnSpc>
              <a:spcBef>
                <a:spcPts val="1200"/>
              </a:spcBef>
              <a:spcAft>
                <a:spcPts val="0"/>
              </a:spcAft>
              <a:buClr>
                <a:schemeClr val="dk1"/>
              </a:buClr>
              <a:buSzPts val="1800"/>
              <a:buNone/>
            </a:pPr>
            <a:endParaRPr dirty="0">
              <a:solidFill>
                <a:srgbClr val="FF0000"/>
              </a:solidFill>
            </a:endParaRPr>
          </a:p>
          <a:p>
            <a:pPr marL="0" lvl="0" indent="0" algn="l" rtl="0">
              <a:lnSpc>
                <a:spcPct val="80000"/>
              </a:lnSpc>
              <a:spcBef>
                <a:spcPts val="1200"/>
              </a:spcBef>
              <a:spcAft>
                <a:spcPts val="0"/>
              </a:spcAft>
              <a:buClr>
                <a:schemeClr val="dk1"/>
              </a:buClr>
              <a:buSzPts val="1800"/>
              <a:buNone/>
            </a:pPr>
            <a:endParaRPr dirty="0"/>
          </a:p>
          <a:p>
            <a:pPr marL="0" lvl="0" indent="0" algn="l" rtl="0">
              <a:lnSpc>
                <a:spcPct val="80000"/>
              </a:lnSpc>
              <a:spcBef>
                <a:spcPts val="1200"/>
              </a:spcBef>
              <a:spcAft>
                <a:spcPts val="2100"/>
              </a:spcAft>
              <a:buClr>
                <a:schemeClr val="dk1"/>
              </a:buClr>
              <a:buSzPts val="1800"/>
              <a:buNone/>
            </a:pPr>
            <a:endParaRPr b="1" dirty="0"/>
          </a:p>
        </p:txBody>
      </p:sp>
      <p:pic>
        <p:nvPicPr>
          <p:cNvPr id="680" name="Google Shape;680;p77"/>
          <p:cNvPicPr preferRelativeResize="0"/>
          <p:nvPr/>
        </p:nvPicPr>
        <p:blipFill rotWithShape="1">
          <a:blip r:embed="rId3">
            <a:alphaModFix/>
            <a:duotone>
              <a:schemeClr val="bg2">
                <a:shade val="45000"/>
                <a:satMod val="135000"/>
              </a:schemeClr>
              <a:prstClr val="white"/>
            </a:duotone>
          </a:blip>
          <a:srcRect/>
          <a:stretch/>
        </p:blipFill>
        <p:spPr>
          <a:xfrm>
            <a:off x="7146721" y="1691230"/>
            <a:ext cx="4210805" cy="42108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8"/>
          <p:cNvSpPr txBox="1">
            <a:spLocks noGrp="1"/>
          </p:cNvSpPr>
          <p:nvPr>
            <p:ph type="title"/>
          </p:nvPr>
        </p:nvSpPr>
        <p:spPr>
          <a:xfrm>
            <a:off x="571500" y="76200"/>
            <a:ext cx="9980700" cy="10971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dirty="0">
                <a:latin typeface="Lato" panose="020F0502020204030203" pitchFamily="34" charset="0"/>
              </a:rPr>
              <a:t>Acculturation Issues</a:t>
            </a:r>
            <a:endParaRPr dirty="0">
              <a:latin typeface="Lato" panose="020F0502020204030203" pitchFamily="34" charset="0"/>
            </a:endParaRPr>
          </a:p>
        </p:txBody>
      </p:sp>
      <p:sp>
        <p:nvSpPr>
          <p:cNvPr id="183" name="Google Shape;183;p8"/>
          <p:cNvSpPr txBox="1">
            <a:spLocks noGrp="1"/>
          </p:cNvSpPr>
          <p:nvPr>
            <p:ph type="body" idx="1"/>
          </p:nvPr>
        </p:nvSpPr>
        <p:spPr>
          <a:xfrm>
            <a:off x="571500" y="1219199"/>
            <a:ext cx="5380200" cy="5310909"/>
          </a:xfrm>
          <a:prstGeom prst="rect">
            <a:avLst/>
          </a:prstGeom>
          <a:noFill/>
          <a:ln>
            <a:noFill/>
          </a:ln>
        </p:spPr>
        <p:txBody>
          <a:bodyPr spcFirstLastPara="1" wrap="square" lIns="0" tIns="45700" rIns="0" bIns="45700" anchor="t" anchorCtr="0">
            <a:normAutofit fontScale="92500" lnSpcReduction="10000"/>
          </a:bodyPr>
          <a:lstStyle/>
          <a:p>
            <a:pPr marL="228600" lvl="0" indent="-228600" algn="l" rtl="0">
              <a:lnSpc>
                <a:spcPct val="100000"/>
              </a:lnSpc>
              <a:spcBef>
                <a:spcPts val="0"/>
              </a:spcBef>
              <a:spcAft>
                <a:spcPts val="0"/>
              </a:spcAft>
              <a:buClr>
                <a:schemeClr val="dk1"/>
              </a:buClr>
              <a:buSzPts val="2000"/>
              <a:buChar char="●"/>
            </a:pPr>
            <a:r>
              <a:rPr lang="en-US"/>
              <a:t>41% of respondents had problems with the language barrier when they first arrived, 15% had problems related to work, 12% had legal problems, 6% had medical problems, 5% had other problems, while 21% had no problems </a:t>
            </a:r>
            <a:endParaRPr/>
          </a:p>
          <a:p>
            <a:pPr marL="228600" lvl="0" indent="-228600" algn="l" rtl="0">
              <a:lnSpc>
                <a:spcPct val="100000"/>
              </a:lnSpc>
              <a:spcBef>
                <a:spcPts val="1800"/>
              </a:spcBef>
              <a:spcAft>
                <a:spcPts val="0"/>
              </a:spcAft>
              <a:buClr>
                <a:schemeClr val="dk1"/>
              </a:buClr>
              <a:buSzPts val="2000"/>
              <a:buChar char="●"/>
            </a:pPr>
            <a:r>
              <a:rPr lang="en-US"/>
              <a:t>27% of the respondents still have problems with the language barrier, 2% still have problems related to work, 9% still have legal problems, 4% still have medical problems, 14% still have other problems, while 44% have no problems</a:t>
            </a:r>
            <a:endParaRPr/>
          </a:p>
          <a:p>
            <a:pPr marL="228600" lvl="0" indent="-228600" algn="l" rtl="0">
              <a:lnSpc>
                <a:spcPct val="100000"/>
              </a:lnSpc>
              <a:spcBef>
                <a:spcPts val="1800"/>
              </a:spcBef>
              <a:spcAft>
                <a:spcPts val="0"/>
              </a:spcAft>
              <a:buClr>
                <a:schemeClr val="dk1"/>
              </a:buClr>
              <a:buSzPts val="2000"/>
              <a:buChar char="●"/>
            </a:pPr>
            <a:r>
              <a:rPr lang="en-US"/>
              <a:t>46% of respondents feel accepted in the U.S., while 50% feel more or less accepted. Only 4% don’t feel accepted.</a:t>
            </a:r>
            <a:endParaRPr/>
          </a:p>
          <a:p>
            <a:pPr marL="228600" lvl="0" indent="-101600" algn="l" rtl="0">
              <a:lnSpc>
                <a:spcPct val="80000"/>
              </a:lnSpc>
              <a:spcBef>
                <a:spcPts val="1800"/>
              </a:spcBef>
              <a:spcAft>
                <a:spcPts val="2100"/>
              </a:spcAft>
              <a:buClr>
                <a:schemeClr val="dk1"/>
              </a:buClr>
              <a:buSzPts val="2000"/>
              <a:buNone/>
            </a:pPr>
            <a:endParaRPr/>
          </a:p>
        </p:txBody>
      </p:sp>
      <p:pic>
        <p:nvPicPr>
          <p:cNvPr id="184" name="Google Shape;184;p8"/>
          <p:cNvPicPr preferRelativeResize="0"/>
          <p:nvPr/>
        </p:nvPicPr>
        <p:blipFill rotWithShape="1">
          <a:blip r:embed="rId3">
            <a:alphaModFix/>
          </a:blip>
          <a:srcRect/>
          <a:stretch/>
        </p:blipFill>
        <p:spPr>
          <a:xfrm>
            <a:off x="6096000" y="1377675"/>
            <a:ext cx="5765102" cy="43238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88"/>
        <p:cNvGrpSpPr/>
        <p:nvPr/>
      </p:nvGrpSpPr>
      <p:grpSpPr>
        <a:xfrm>
          <a:off x="0" y="0"/>
          <a:ext cx="0" cy="0"/>
          <a:chOff x="0" y="0"/>
          <a:chExt cx="0" cy="0"/>
        </a:xfrm>
      </p:grpSpPr>
      <p:sp>
        <p:nvSpPr>
          <p:cNvPr id="189" name="Google Shape;189;p9"/>
          <p:cNvSpPr txBox="1"/>
          <p:nvPr/>
        </p:nvSpPr>
        <p:spPr>
          <a:xfrm>
            <a:off x="1005543" y="688639"/>
            <a:ext cx="8229600" cy="552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tx1"/>
                </a:solidFill>
                <a:latin typeface="Lato" panose="020F0502020204030203" pitchFamily="34" charset="0"/>
                <a:sym typeface="Arial"/>
              </a:rPr>
              <a:t>¿</a:t>
            </a:r>
            <a:r>
              <a:rPr lang="en-US" sz="4000" b="1" err="1">
                <a:solidFill>
                  <a:schemeClr val="tx1"/>
                </a:solidFill>
                <a:latin typeface="Lato" panose="020F0502020204030203" pitchFamily="34" charset="0"/>
                <a:sym typeface="Arial"/>
              </a:rPr>
              <a:t>Cuál</a:t>
            </a:r>
            <a:r>
              <a:rPr lang="en-US" sz="4000" b="1">
                <a:solidFill>
                  <a:schemeClr val="tx1"/>
                </a:solidFill>
                <a:latin typeface="Lato" panose="020F0502020204030203" pitchFamily="34" charset="0"/>
                <a:sym typeface="Arial"/>
              </a:rPr>
              <a:t> </a:t>
            </a:r>
            <a:r>
              <a:rPr lang="en-US" sz="4000" b="1" err="1">
                <a:solidFill>
                  <a:schemeClr val="tx1"/>
                </a:solidFill>
                <a:latin typeface="Lato" panose="020F0502020204030203" pitchFamily="34" charset="0"/>
                <a:sym typeface="Arial"/>
              </a:rPr>
              <a:t>es</a:t>
            </a:r>
            <a:r>
              <a:rPr lang="en-US" sz="4000" b="1">
                <a:solidFill>
                  <a:schemeClr val="tx1"/>
                </a:solidFill>
                <a:latin typeface="Lato" panose="020F0502020204030203" pitchFamily="34" charset="0"/>
                <a:sym typeface="Arial"/>
              </a:rPr>
              <a:t> </a:t>
            </a:r>
            <a:r>
              <a:rPr lang="en-US" sz="4000" b="1" err="1">
                <a:solidFill>
                  <a:schemeClr val="tx1"/>
                </a:solidFill>
                <a:latin typeface="Lato" panose="020F0502020204030203" pitchFamily="34" charset="0"/>
                <a:sym typeface="Arial"/>
              </a:rPr>
              <a:t>su</a:t>
            </a:r>
            <a:r>
              <a:rPr lang="en-US" sz="4000" b="1">
                <a:solidFill>
                  <a:schemeClr val="tx1"/>
                </a:solidFill>
                <a:latin typeface="Lato" panose="020F0502020204030203" pitchFamily="34" charset="0"/>
                <a:sym typeface="Arial"/>
              </a:rPr>
              <a:t> </a:t>
            </a:r>
            <a:r>
              <a:rPr lang="en-US" sz="4000" b="1" err="1">
                <a:solidFill>
                  <a:schemeClr val="tx1"/>
                </a:solidFill>
                <a:latin typeface="Lato" panose="020F0502020204030203" pitchFamily="34" charset="0"/>
                <a:sym typeface="Arial"/>
              </a:rPr>
              <a:t>género</a:t>
            </a:r>
            <a:r>
              <a:rPr lang="en-US" sz="4000" b="1">
                <a:solidFill>
                  <a:schemeClr val="tx1"/>
                </a:solidFill>
                <a:latin typeface="Lato" panose="020F0502020204030203" pitchFamily="34" charset="0"/>
                <a:sym typeface="Arial"/>
              </a:rPr>
              <a:t>?</a:t>
            </a:r>
            <a:endParaRPr sz="4000" b="1">
              <a:solidFill>
                <a:schemeClr val="tx1"/>
              </a:solidFill>
              <a:latin typeface="Lato" panose="020F0502020204030203" pitchFamily="34" charset="0"/>
            </a:endParaRPr>
          </a:p>
        </p:txBody>
      </p:sp>
      <p:pic>
        <p:nvPicPr>
          <p:cNvPr id="190" name="Google Shape;190;p9"/>
          <p:cNvPicPr preferRelativeResize="0"/>
          <p:nvPr/>
        </p:nvPicPr>
        <p:blipFill rotWithShape="1">
          <a:blip r:embed="rId3">
            <a:alphaModFix/>
            <a:duotone>
              <a:schemeClr val="bg2">
                <a:shade val="45000"/>
                <a:satMod val="135000"/>
              </a:schemeClr>
              <a:prstClr val="white"/>
            </a:duotone>
          </a:blip>
          <a:srcRect/>
          <a:stretch/>
        </p:blipFill>
        <p:spPr>
          <a:xfrm>
            <a:off x="1005543" y="1546626"/>
            <a:ext cx="8000000" cy="50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wiss">
  <a:themeElements>
    <a:clrScheme name="Swiss">
      <a:dk1>
        <a:srgbClr val="862D05"/>
      </a:dk1>
      <a:lt1>
        <a:srgbClr val="FAFAFA"/>
      </a:lt1>
      <a:dk2>
        <a:srgbClr val="274E13"/>
      </a:dk2>
      <a:lt2>
        <a:srgbClr val="FFB200"/>
      </a:lt2>
      <a:accent1>
        <a:srgbClr val="FD7804"/>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2031</TotalTime>
  <Words>3624</Words>
  <Application>Microsoft Office PowerPoint</Application>
  <PresentationFormat>Widescreen</PresentationFormat>
  <Paragraphs>272</Paragraphs>
  <Slides>77</Slides>
  <Notes>77</Notes>
  <HiddenSlides>18</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Arial Narrow</vt:lpstr>
      <vt:lpstr>Noto Sans Symbols</vt:lpstr>
      <vt:lpstr>Raleway</vt:lpstr>
      <vt:lpstr>Lato</vt:lpstr>
      <vt:lpstr>Avenir</vt:lpstr>
      <vt:lpstr>Arial</vt:lpstr>
      <vt:lpstr>Swiss</vt:lpstr>
      <vt:lpstr>PowerPoint Presentation</vt:lpstr>
      <vt:lpstr>PARTICIPANT DEMOGRAPHICS</vt:lpstr>
      <vt:lpstr>Methodology</vt:lpstr>
      <vt:lpstr>THANK YOU! </vt:lpstr>
      <vt:lpstr>Demographics: Gender, Age,  Civil Status &amp; Household Size </vt:lpstr>
      <vt:lpstr>Demographics: National Origin &amp; Where Educated, Education Level</vt:lpstr>
      <vt:lpstr>Demographics: Language</vt:lpstr>
      <vt:lpstr>Acculturation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IMPACT</vt:lpstr>
      <vt:lpstr>¿Usted o alguien de su hogar ha dado positivo en la prueba de COVID-19?</vt:lpstr>
      <vt:lpstr>¿De que manera el COVID-19 ha afectado negativamente a usted y su familia?</vt:lpstr>
      <vt:lpstr>Emergency Fund</vt:lpstr>
      <vt:lpstr>HEALTH STATUS</vt:lpstr>
      <vt:lpstr>¿Cómo está su salud...?</vt:lpstr>
      <vt:lpstr>¿Cuál porcentaje del tiempo tiene dolor en que le dificultó realizar actividades diarias?</vt:lpstr>
      <vt:lpstr>¿Cuál porcentaje del tiempo tiene dolor en que le dificultó realizar actividades diarias?</vt:lpstr>
      <vt:lpstr>¿Cuál porcentaje del tiempo tiene dolor en que le dificultó realizar actividades diarias?</vt:lpstr>
      <vt:lpstr>Clinton County Minority Health Coalition Resources</vt:lpstr>
      <vt:lpstr>HEALTH INDICATORS</vt:lpstr>
      <vt:lpstr>¿ Cuáles de los problemas siguientes de salud le afecta a Ud. o a su familia? </vt:lpstr>
      <vt:lpstr>¿Le afecta el Estrés?</vt:lpstr>
      <vt:lpstr>¿Le afecta los problemas con la vista?</vt:lpstr>
      <vt:lpstr>¿Le afecta el dolor de cabeza o migrañas?</vt:lpstr>
      <vt:lpstr>¿Le afecta el dolor de cuello o espalda?</vt:lpstr>
      <vt:lpstr>¿Le afecta el ansiedad (temor) o depresión (nada le da gusto)?</vt:lpstr>
      <vt:lpstr>Dining with Diabetes </vt:lpstr>
      <vt:lpstr>HEALTH HABITS</vt:lpstr>
      <vt:lpstr>¿ Cuáles de los siguientes habitos de salud forman parte de su vida diaria?</vt:lpstr>
      <vt:lpstr>¿Usar cinturones en el carro?</vt:lpstr>
      <vt:lpstr>¿Comer 5 frutas/verduras?</vt:lpstr>
      <vt:lpstr>¿Caminar/hacer ejercicio?</vt:lpstr>
      <vt:lpstr>¿Usar tabaco?</vt:lpstr>
      <vt:lpstr>¿Comer comida procesada?</vt:lpstr>
      <vt:lpstr>¿Tomar alcohol (incluso cerveza y vino)?</vt:lpstr>
      <vt:lpstr>Serv Safe Training</vt:lpstr>
      <vt:lpstr>Diabetes Prevention Program</vt:lpstr>
      <vt:lpstr>PREVENTIVE HEALTH CARE</vt:lpstr>
      <vt:lpstr>¿Sus niños han recibido vacunas?</vt:lpstr>
      <vt:lpstr>Durante el año pasado (dentro de 12 meses),  Ud. ha:</vt:lpstr>
      <vt:lpstr>¿Hablado con consejero(a)?</vt:lpstr>
      <vt:lpstr> ¿Visitado el/la oculista?</vt:lpstr>
      <vt:lpstr>¿Visitado el/la doctor(a)?</vt:lpstr>
      <vt:lpstr>¿Visitado el/la dentista?</vt:lpstr>
      <vt:lpstr>¿Tenido analices de sangre?</vt:lpstr>
      <vt:lpstr>¿Se ha caído causando una herida?</vt:lpstr>
      <vt:lpstr>¿Tenido un hijo(a) que se embarazó o embarazó  a alguien antes de los 18 años?</vt:lpstr>
      <vt:lpstr>Durante el año pasado (dentro de 12 meses), mujeres han:</vt:lpstr>
      <vt:lpstr>Open Door Clinic</vt:lpstr>
      <vt:lpstr>ACCESS TO HEALTHCARE</vt:lpstr>
      <vt:lpstr>¿Dónde consigue atención médica?</vt:lpstr>
      <vt:lpstr>¿Por qué prefiere Ud. su médico principal?</vt:lpstr>
      <vt:lpstr>¿Hay alguna persona a la que Ud. considere su médico principal o proveedor de atención medica personal?</vt:lpstr>
      <vt:lpstr>¿Usted o a su familia tiene dificultades para conseguir cuidado médico?</vt:lpstr>
      <vt:lpstr>¿Por costo alto de la cita médica?</vt:lpstr>
      <vt:lpstr>¿Por problemas para comunicarse por el idioma?</vt:lpstr>
      <vt:lpstr>¿Por dificultad encontrar un doctor?</vt:lpstr>
      <vt:lpstr>¿Por falta de transportación?</vt:lpstr>
      <vt:lpstr>¿Por una fila o una espera demasiada larga?</vt:lpstr>
      <vt:lpstr>MEDICAL INSURANCE</vt:lpstr>
      <vt:lpstr>¿Tiene Ud. algun tipo de seguro médico?</vt:lpstr>
      <vt:lpstr>¿Qué tipo de seguro médico tiene Ud.?</vt:lpstr>
      <vt:lpstr>¿Sus hijos tienen algun tipo de seguro médico?</vt:lpstr>
      <vt:lpstr>¿Qué tipo de seguro médico tiene(n) su niño(s)?</vt:lpstr>
      <vt:lpstr>Healthy Communities of Clinton County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Grismer, Melinda A</dc:creator>
  <cp:lastModifiedBy>V C</cp:lastModifiedBy>
  <cp:revision>21</cp:revision>
  <dcterms:created xsi:type="dcterms:W3CDTF">2020-06-11T18:38:17Z</dcterms:created>
  <dcterms:modified xsi:type="dcterms:W3CDTF">2022-09-15T22:12:33Z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