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0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334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282" r:id="rId16"/>
    <p:sldId id="283" r:id="rId17"/>
    <p:sldId id="288" r:id="rId18"/>
    <p:sldId id="290" r:id="rId19"/>
    <p:sldId id="291" r:id="rId20"/>
    <p:sldId id="293" r:id="rId21"/>
    <p:sldId id="292" r:id="rId22"/>
    <p:sldId id="294" r:id="rId23"/>
    <p:sldId id="305" r:id="rId24"/>
    <p:sldId id="306" r:id="rId25"/>
    <p:sldId id="355" r:id="rId26"/>
    <p:sldId id="277" r:id="rId27"/>
    <p:sldId id="370" r:id="rId28"/>
    <p:sldId id="376" r:id="rId29"/>
    <p:sldId id="338" r:id="rId30"/>
    <p:sldId id="342" r:id="rId31"/>
    <p:sldId id="346" r:id="rId32"/>
    <p:sldId id="354" r:id="rId33"/>
  </p:sldIdLst>
  <p:sldSz cx="12192000" cy="6858000"/>
  <p:notesSz cx="7010400" cy="9296400"/>
  <p:embeddedFontLs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Lato" panose="020F0502020204030203" pitchFamily="34" charset="0"/>
      <p:regular r:id="rId39"/>
      <p:bold r:id="rId40"/>
      <p:italic r:id="rId41"/>
      <p:boldItalic r:id="rId42"/>
    </p:embeddedFont>
    <p:embeddedFont>
      <p:font typeface="Raleway" panose="020B0503030101060003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5" roundtripDataSignature="AMtx7mhOw9igPzE/WHCHtFKpzYk3G5yb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9" autoAdjust="0"/>
    <p:restoredTop sz="93713"/>
  </p:normalViewPr>
  <p:slideViewPr>
    <p:cSldViewPr snapToGrid="0">
      <p:cViewPr varScale="1">
        <p:scale>
          <a:sx n="35" d="100"/>
          <a:sy n="35" d="100"/>
        </p:scale>
        <p:origin x="40" y="1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9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8" Type="http://schemas.openxmlformats.org/officeDocument/2006/relationships/slide" Target="slides/slide7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.itap.purdue.edu\ag_ces\Users\mgrismer\Latino%20Community%20Health%20Assessment%20Research%202020\Statistician--Mahasweta%20Bag\Data%20Entry%20--%20Combined%20Responses%20in%20Qualtrics\Latino%20Health%20Study%20SPSS%201-3-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.itap.purdue.edu\ag_ces\Users\mgrismer\Latino%20Community%20Health%20Assessment%20Research%202020\Statistician--Mahasweta%20Bag\Data%20Entry%20--%20Combined%20Responses%20in%20Qualtrics\Q11%20Manual%20Analysis%20--%20Graphs1-7-2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.itap.purdue.edu\ag_ces\Users\mgrismer\Latino%20Community%20Health%20Assessment%20Research%202020\Statistician--Mahasweta%20Bag\Data%20Entry%20--%20Combined%20Responses%20in%20Qualtrics\Q11%20Manual%20Analysis%20--%20Graphs1-7-2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.itap.purdue.edu\ag_ces\Users\mgrismer\Latino%20Community%20Health%20Assessment%20Research%202020\Statistician--Mahasweta%20Bag\Data%20Entry%20--%20Combined%20Responses%20in%20Qualtrics\Q11%20Manual%20Analysis%20--%20Graphs1-7-2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.itap.purdue.edu\ag_ces\Users\mgrismer\Latino%20Community%20Health%20Assessment%20Research%202020\Statistician--Mahasweta%20Bag\Data%20Entry%20--%20Combined%20Responses%20in%20Qualtrics\Q11%20Manual%20Analysis%20--%20Graphs1-7-2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.itap.purdue.edu\ag_ces\Users\mgrismer\Latino%20Community%20Health%20Assessment%20Research%202020\Statistician--Mahasweta%20Bag\Data%20Entry%20--%20Combined%20Responses%20in%20Qualtrics\Q11%20Manual%20Analysis%20--%20Graphs1-7-2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.itap.purdue.edu\ag_ces\Users\mgrismer\Latino%20Community%20Health%20Assessment%20Research%202020\Statistician--Mahasweta%20Bag\Data%20Entry%20--%20Combined%20Responses%20in%20Qualtrics\Graphs\Drew's%20Graphs--TODATE1-17-21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.itap.purdue.edu\ag_ces\Users\mgrismer\Latino%20Community%20Health%20Assessment%20Research%202020\Statistician--Mahasweta%20Bag\Data%20Entry%20--%20Combined%20Responses%20in%20Qualtrics\Latino%20Health%20Study%20SPSS%201-3-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.itap.purdue.edu\ag_ces\Users\mgrismer\Latino%20Community%20Health%20Assessment%20Research%202020\Statistician--Mahasweta%20Bag\Data%20Entry%20--%20Combined%20Responses%20in%20Qualtrics\Latino%20Health%20Study%20SPSS%201-3-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.itap.purdue.edu\ag_ces\Users\mgrismer\Latino%20Community%20Health%20Assessment%20Research%202020\Statistician--Mahasweta%20Bag\Data%20Entry%20--%20Combined%20Responses%20in%20Qualtrics\Latino%20Health%20Study%20SPSS%201-3-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rismer\AppData\Local\Microsoft\Windows\INetCache\Content.Outlook\T4UK2NYW\Mom's%20Stud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rismer\AppData\Local\Microsoft\Windows\INetCache\Content.Outlook\T4UK2NYW\Mom's%20Study%20(002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rismer\AppData\Local\Microsoft\Windows\INetCache\Content.Outlook\T4UK2NYW\Mom's%20Study%20(002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rismer\AppData\Local\Microsoft\Windows\INetCache\Content.Outlook\T4UK2NYW\Mom's%20Study%20(002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01.itap.purdue.edu\ag_ces\Users\mgrismer\Latino%20Community%20Health%20Assessment%20Research%202020\Statistician--Mahasweta%20Bag\Data%20Entry%20--%20Combined%20Responses%20in%20Qualtrics\Graphs\Drew's%20Graphs--TODATE1-17-2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s-ES" sz="3600" b="1" dirty="0">
                <a:solidFill>
                  <a:schemeClr val="tx1"/>
                </a:solidFill>
                <a:latin typeface="Lato" panose="020F0502020204030203" pitchFamily="34" charset="0"/>
              </a:rPr>
              <a:t>P1: ¿Dónde suele buscar atención médica? (n=576)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Analysis!$E$2:$E$9</c:f>
              <c:strCache>
                <c:ptCount val="8"/>
                <c:pt idx="0">
                  <c:v>Emergency Room</c:v>
                </c:pt>
                <c:pt idx="1">
                  <c:v>Doctor's Office</c:v>
                </c:pt>
                <c:pt idx="2">
                  <c:v>Open Door Clinic</c:v>
                </c:pt>
                <c:pt idx="3">
                  <c:v>Arnett Clinic</c:v>
                </c:pt>
                <c:pt idx="4">
                  <c:v>St. Vincent</c:v>
                </c:pt>
                <c:pt idx="5">
                  <c:v>Lebanon</c:v>
                </c:pt>
                <c:pt idx="6">
                  <c:v>Lafayette</c:v>
                </c:pt>
                <c:pt idx="7">
                  <c:v>Other</c:v>
                </c:pt>
              </c:strCache>
            </c:strRef>
          </c:cat>
          <c:val>
            <c:numRef>
              <c:f>Analysis!$F$2:$F$9</c:f>
              <c:numCache>
                <c:formatCode>0%</c:formatCode>
                <c:ptCount val="8"/>
                <c:pt idx="0">
                  <c:v>8.3333333333333329E-2</c:v>
                </c:pt>
                <c:pt idx="1">
                  <c:v>0.17881944444444445</c:v>
                </c:pt>
                <c:pt idx="2">
                  <c:v>0.18055555555555555</c:v>
                </c:pt>
                <c:pt idx="3">
                  <c:v>0.14409722222222221</c:v>
                </c:pt>
                <c:pt idx="4">
                  <c:v>0.16666666666666666</c:v>
                </c:pt>
                <c:pt idx="5">
                  <c:v>9.0277777777777776E-2</c:v>
                </c:pt>
                <c:pt idx="6">
                  <c:v>4.1666666666666664E-2</c:v>
                </c:pt>
                <c:pt idx="7">
                  <c:v>0.11458333333333333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49-4E8D-8CB9-570B9BF735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24330632"/>
        <c:axId val="424333256"/>
      </c:barChart>
      <c:catAx>
        <c:axId val="4243306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424333256"/>
        <c:crosses val="autoZero"/>
        <c:auto val="1"/>
        <c:lblAlgn val="ctr"/>
        <c:lblOffset val="100"/>
        <c:noMultiLvlLbl val="0"/>
      </c:catAx>
      <c:valAx>
        <c:axId val="42433325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24330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Never</c:v>
                </c:pt>
                <c:pt idx="1">
                  <c:v>Almost never</c:v>
                </c:pt>
                <c:pt idx="2">
                  <c:v>Sometimes</c:v>
                </c:pt>
                <c:pt idx="3">
                  <c:v>Frequently</c:v>
                </c:pt>
                <c:pt idx="4">
                  <c:v>Always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0.32196969696969696</c:v>
                </c:pt>
                <c:pt idx="1">
                  <c:v>9.2803030303030304E-2</c:v>
                </c:pt>
                <c:pt idx="2">
                  <c:v>0.43560606060606061</c:v>
                </c:pt>
                <c:pt idx="3">
                  <c:v>6.8181818181818177E-2</c:v>
                </c:pt>
                <c:pt idx="4">
                  <c:v>8.1439393939393936E-2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9A-4496-9844-0A2B12E35C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50824208"/>
        <c:axId val="850829200"/>
      </c:barChart>
      <c:catAx>
        <c:axId val="85082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850829200"/>
        <c:crosses val="autoZero"/>
        <c:auto val="1"/>
        <c:lblAlgn val="ctr"/>
        <c:lblOffset val="100"/>
        <c:noMultiLvlLbl val="0"/>
      </c:catAx>
      <c:valAx>
        <c:axId val="85082920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85082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Sheet1!$A$18:$A$22</c:f>
              <c:strCache>
                <c:ptCount val="5"/>
                <c:pt idx="0">
                  <c:v>Never</c:v>
                </c:pt>
                <c:pt idx="1">
                  <c:v>Almost never</c:v>
                </c:pt>
                <c:pt idx="2">
                  <c:v>Sometimes</c:v>
                </c:pt>
                <c:pt idx="3">
                  <c:v>Frequently</c:v>
                </c:pt>
                <c:pt idx="4">
                  <c:v>Always</c:v>
                </c:pt>
              </c:strCache>
            </c:strRef>
          </c:cat>
          <c:val>
            <c:numRef>
              <c:f>Sheet1!$C$18:$C$22</c:f>
              <c:numCache>
                <c:formatCode>0%</c:formatCode>
                <c:ptCount val="5"/>
                <c:pt idx="0">
                  <c:v>0.53333333333333333</c:v>
                </c:pt>
                <c:pt idx="1">
                  <c:v>4.1904761904761903E-2</c:v>
                </c:pt>
                <c:pt idx="2">
                  <c:v>0.14285714285714285</c:v>
                </c:pt>
                <c:pt idx="3">
                  <c:v>4.3809523809523812E-2</c:v>
                </c:pt>
                <c:pt idx="4">
                  <c:v>0.23809523809523808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32-41AF-9672-D99B48D57A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1429816"/>
        <c:axId val="571428832"/>
      </c:barChart>
      <c:catAx>
        <c:axId val="571429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571428832"/>
        <c:crosses val="autoZero"/>
        <c:auto val="1"/>
        <c:lblAlgn val="ctr"/>
        <c:lblOffset val="100"/>
        <c:noMultiLvlLbl val="0"/>
      </c:catAx>
      <c:valAx>
        <c:axId val="57142883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571429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Sheet1!$A$27:$A$31</c:f>
              <c:strCache>
                <c:ptCount val="5"/>
                <c:pt idx="0">
                  <c:v>Never</c:v>
                </c:pt>
                <c:pt idx="1">
                  <c:v>Almost never</c:v>
                </c:pt>
                <c:pt idx="2">
                  <c:v>Sometimes</c:v>
                </c:pt>
                <c:pt idx="3">
                  <c:v>Frequently</c:v>
                </c:pt>
                <c:pt idx="4">
                  <c:v>Always</c:v>
                </c:pt>
              </c:strCache>
            </c:strRef>
          </c:cat>
          <c:val>
            <c:numRef>
              <c:f>Sheet1!$C$27:$C$31</c:f>
              <c:numCache>
                <c:formatCode>0%</c:formatCode>
                <c:ptCount val="5"/>
                <c:pt idx="0">
                  <c:v>0.5977011494252874</c:v>
                </c:pt>
                <c:pt idx="1">
                  <c:v>1.3409961685823755E-2</c:v>
                </c:pt>
                <c:pt idx="2">
                  <c:v>0.26628352490421459</c:v>
                </c:pt>
                <c:pt idx="3">
                  <c:v>5.5555555555555552E-2</c:v>
                </c:pt>
                <c:pt idx="4">
                  <c:v>6.7049808429118771E-2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D6-4BA1-9A4E-71A14EF6FC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1441624"/>
        <c:axId val="571444248"/>
      </c:barChart>
      <c:catAx>
        <c:axId val="571441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571444248"/>
        <c:crosses val="autoZero"/>
        <c:auto val="1"/>
        <c:lblAlgn val="ctr"/>
        <c:lblOffset val="100"/>
        <c:noMultiLvlLbl val="0"/>
      </c:catAx>
      <c:valAx>
        <c:axId val="57144424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571441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'[Q11 Manual Analysis -- Graphs1-7-21.xlsx]Sheet1'!$A$35:$A$39</c:f>
              <c:strCache>
                <c:ptCount val="5"/>
                <c:pt idx="0">
                  <c:v>Never</c:v>
                </c:pt>
                <c:pt idx="1">
                  <c:v>Almost never</c:v>
                </c:pt>
                <c:pt idx="2">
                  <c:v>Sometimes</c:v>
                </c:pt>
                <c:pt idx="3">
                  <c:v>Frequently</c:v>
                </c:pt>
                <c:pt idx="4">
                  <c:v>Always</c:v>
                </c:pt>
              </c:strCache>
            </c:strRef>
          </c:cat>
          <c:val>
            <c:numRef>
              <c:f>'[Q11 Manual Analysis -- Graphs1-7-21.xlsx]Sheet1'!$C$35:$C$39</c:f>
              <c:numCache>
                <c:formatCode>0%</c:formatCode>
                <c:ptCount val="5"/>
                <c:pt idx="0">
                  <c:v>0.60531309297912717</c:v>
                </c:pt>
                <c:pt idx="1">
                  <c:v>2.8462998102466792E-2</c:v>
                </c:pt>
                <c:pt idx="2">
                  <c:v>0.29222011385199242</c:v>
                </c:pt>
                <c:pt idx="3">
                  <c:v>4.9335863377609111E-2</c:v>
                </c:pt>
                <c:pt idx="4">
                  <c:v>2.4667931688804556E-2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20-4833-919D-82D31289BE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7356560"/>
        <c:axId val="417359840"/>
      </c:barChart>
      <c:catAx>
        <c:axId val="41735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417359840"/>
        <c:crosses val="autoZero"/>
        <c:auto val="1"/>
        <c:lblAlgn val="ctr"/>
        <c:lblOffset val="100"/>
        <c:noMultiLvlLbl val="0"/>
      </c:catAx>
      <c:valAx>
        <c:axId val="41735984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41735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Sheet1!$A$10:$A$14</c:f>
              <c:strCache>
                <c:ptCount val="5"/>
                <c:pt idx="0">
                  <c:v>Never</c:v>
                </c:pt>
                <c:pt idx="1">
                  <c:v>Almost never</c:v>
                </c:pt>
                <c:pt idx="2">
                  <c:v>Sometimes</c:v>
                </c:pt>
                <c:pt idx="3">
                  <c:v>Frequently</c:v>
                </c:pt>
                <c:pt idx="4">
                  <c:v>Always</c:v>
                </c:pt>
              </c:strCache>
            </c:strRef>
          </c:cat>
          <c:val>
            <c:numRef>
              <c:f>Sheet1!$C$10:$C$14</c:f>
              <c:numCache>
                <c:formatCode>0%</c:formatCode>
                <c:ptCount val="5"/>
                <c:pt idx="0">
                  <c:v>0.58857142857142852</c:v>
                </c:pt>
                <c:pt idx="1">
                  <c:v>7.2380952380952379E-2</c:v>
                </c:pt>
                <c:pt idx="2">
                  <c:v>0.25142857142857145</c:v>
                </c:pt>
                <c:pt idx="3">
                  <c:v>4.9523809523809526E-2</c:v>
                </c:pt>
                <c:pt idx="4">
                  <c:v>3.8095238095238099E-2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AA-4345-8B72-7F900701C5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9061520"/>
        <c:axId val="596143856"/>
      </c:barChart>
      <c:catAx>
        <c:axId val="47906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596143856"/>
        <c:crosses val="autoZero"/>
        <c:auto val="1"/>
        <c:lblAlgn val="ctr"/>
        <c:lblOffset val="100"/>
        <c:noMultiLvlLbl val="0"/>
      </c:catAx>
      <c:valAx>
        <c:axId val="59614385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47906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ATENCIÓN SANITARIA PREVENTIVA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25-44F2-81A9-E4D2A55DF8B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25-44F2-81A9-E4D2A55DF8BE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25-44F2-81A9-E4D2A55DF8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Analysis!$A$131:$A$133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have children</c:v>
                </c:pt>
              </c:strCache>
            </c:strRef>
          </c:cat>
          <c:val>
            <c:numRef>
              <c:f>Analysis!$B$131:$B$133</c:f>
              <c:numCache>
                <c:formatCode>0%</c:formatCode>
                <c:ptCount val="3"/>
                <c:pt idx="0">
                  <c:v>0.75643564356435644</c:v>
                </c:pt>
                <c:pt idx="1">
                  <c:v>4.3564356435643561E-2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625-44F2-81A9-E4D2A55DF8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s-ES" sz="3600" b="1" dirty="0">
                <a:solidFill>
                  <a:schemeClr val="tx1"/>
                </a:solidFill>
                <a:latin typeface="Lato" panose="020F0502020204030203" pitchFamily="34" charset="0"/>
              </a:rPr>
              <a:t>P2: ¿Por qué prefiere este proveedor médico? (n=653)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71-4160-979C-88EB04F5E44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71-4160-979C-88EB04F5E44C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71-4160-979C-88EB04F5E44C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71-4160-979C-88EB04F5E44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D71-4160-979C-88EB04F5E44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D71-4160-979C-88EB04F5E4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Analysis!$A$17:$A$22</c:f>
              <c:strCache>
                <c:ptCount val="6"/>
                <c:pt idx="0">
                  <c:v>Convenient</c:v>
                </c:pt>
                <c:pt idx="1">
                  <c:v>Low Price</c:v>
                </c:pt>
                <c:pt idx="2">
                  <c:v>Speaks Spanish</c:v>
                </c:pt>
                <c:pt idx="3">
                  <c:v>Kind/Nice</c:v>
                </c:pt>
                <c:pt idx="4">
                  <c:v>Location</c:v>
                </c:pt>
                <c:pt idx="5">
                  <c:v>Other</c:v>
                </c:pt>
              </c:strCache>
            </c:strRef>
          </c:cat>
          <c:val>
            <c:numRef>
              <c:f>Analysis!$B$17:$B$22</c:f>
              <c:numCache>
                <c:formatCode>0%</c:formatCode>
                <c:ptCount val="6"/>
                <c:pt idx="0">
                  <c:v>0.34609494640122512</c:v>
                </c:pt>
                <c:pt idx="1">
                  <c:v>0.13169984686064318</c:v>
                </c:pt>
                <c:pt idx="2">
                  <c:v>0.14548238897396631</c:v>
                </c:pt>
                <c:pt idx="3">
                  <c:v>0.14395099540581929</c:v>
                </c:pt>
                <c:pt idx="4">
                  <c:v>0.14088820826952528</c:v>
                </c:pt>
                <c:pt idx="5">
                  <c:v>9.1883614088820828E-2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D71-4160-979C-88EB04F5E4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s-ES" sz="3600" b="1" dirty="0">
                <a:solidFill>
                  <a:schemeClr val="tx1"/>
                </a:solidFill>
                <a:latin typeface="Lato" panose="020F0502020204030203" pitchFamily="34" charset="0"/>
              </a:rPr>
              <a:t>P3: ¿Tiene un proveedor de atención primaria? (n=522)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Analysis!$A$32:$A$34</c:f>
              <c:strCache>
                <c:ptCount val="3"/>
                <c:pt idx="0">
                  <c:v>Yes, only one</c:v>
                </c:pt>
                <c:pt idx="1">
                  <c:v>Yes, more than one</c:v>
                </c:pt>
                <c:pt idx="2">
                  <c:v>No, not a specific person</c:v>
                </c:pt>
              </c:strCache>
            </c:strRef>
          </c:cat>
          <c:val>
            <c:numRef>
              <c:f>Analysis!$B$32:$B$34</c:f>
              <c:numCache>
                <c:formatCode>0%</c:formatCode>
                <c:ptCount val="3"/>
                <c:pt idx="0">
                  <c:v>0.44252873563218392</c:v>
                </c:pt>
                <c:pt idx="1">
                  <c:v>6.1302681992337162E-2</c:v>
                </c:pt>
                <c:pt idx="2">
                  <c:v>0.49616858237547895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93-4964-AFA9-01F983872A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84921336"/>
        <c:axId val="484923304"/>
      </c:barChart>
      <c:catAx>
        <c:axId val="4849213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484923304"/>
        <c:crosses val="autoZero"/>
        <c:auto val="1"/>
        <c:lblAlgn val="ctr"/>
        <c:lblOffset val="100"/>
        <c:noMultiLvlLbl val="0"/>
      </c:catAx>
      <c:valAx>
        <c:axId val="484923304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484921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s-ES" sz="3600" b="1" dirty="0">
                <a:solidFill>
                  <a:schemeClr val="tx1"/>
                </a:solidFill>
                <a:latin typeface="Lato" panose="020F0502020204030203" pitchFamily="34" charset="0"/>
              </a:rPr>
              <a:t>P4: ¿Cuál de estos problemas le impide buscar atención médica? (n=579)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6C-4076-87C3-51E1EF7560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6C-4076-87C3-51E1EF7560C5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6C-4076-87C3-51E1EF7560C5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6C-4076-87C3-51E1EF7560C5}"/>
              </c:ext>
            </c:extLst>
          </c:dPt>
          <c:dPt>
            <c:idx val="4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36C-4076-87C3-51E1EF7560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Analysis!$A$47:$A$51</c:f>
              <c:strCache>
                <c:ptCount val="5"/>
                <c:pt idx="0">
                  <c:v>Difficulty finding a doctor</c:v>
                </c:pt>
                <c:pt idx="1">
                  <c:v>High cost</c:v>
                </c:pt>
                <c:pt idx="2">
                  <c:v>Language barrier</c:v>
                </c:pt>
                <c:pt idx="3">
                  <c:v>Lack of transportation</c:v>
                </c:pt>
                <c:pt idx="4">
                  <c:v>Long line/long wait</c:v>
                </c:pt>
              </c:strCache>
            </c:strRef>
          </c:cat>
          <c:val>
            <c:numRef>
              <c:f>Analysis!$B$47:$B$51</c:f>
              <c:numCache>
                <c:formatCode>0%</c:formatCode>
                <c:ptCount val="5"/>
                <c:pt idx="0">
                  <c:v>0.14228855721393036</c:v>
                </c:pt>
                <c:pt idx="1">
                  <c:v>0.26467661691542288</c:v>
                </c:pt>
                <c:pt idx="2">
                  <c:v>0.25970149253731345</c:v>
                </c:pt>
                <c:pt idx="3">
                  <c:v>0.10646766169154229</c:v>
                </c:pt>
                <c:pt idx="4">
                  <c:v>0.22686567164179106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36C-4076-87C3-51E1EF756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P5: ¿Tiene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algún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tipo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 de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seguro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médico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? (n=528)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D2-48FF-B2DE-207B47ED1DAB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D2-48FF-B2DE-207B47ED1D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Analysis!$A$62:$A$63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Analysis!$B$62:$B$63</c:f>
              <c:numCache>
                <c:formatCode>0%</c:formatCode>
                <c:ptCount val="2"/>
                <c:pt idx="0">
                  <c:v>0.53030303030303028</c:v>
                </c:pt>
                <c:pt idx="1">
                  <c:v>0.46969696969696972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D2-48FF-B2DE-207B47ED1D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P6: De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los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adultos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 con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seguro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médico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, ¿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qué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tipo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 de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seguro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médico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Lato" panose="020F0502020204030203" pitchFamily="34" charset="0"/>
              </a:rPr>
              <a:t>tienen</a:t>
            </a:r>
            <a:r>
              <a:rPr lang="en-US" sz="3600" b="1" dirty="0">
                <a:solidFill>
                  <a:schemeClr val="tx1"/>
                </a:solidFill>
                <a:latin typeface="Lato" panose="020F0502020204030203" pitchFamily="34" charset="0"/>
              </a:rPr>
              <a:t>? (n=278)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Analysis!$A$78:$A$81</c:f>
              <c:strCache>
                <c:ptCount val="4"/>
                <c:pt idx="0">
                  <c:v>Provided through employer</c:v>
                </c:pt>
                <c:pt idx="1">
                  <c:v>You pay for with no employer contributions</c:v>
                </c:pt>
                <c:pt idx="2">
                  <c:v>Provided through the government</c:v>
                </c:pt>
                <c:pt idx="3">
                  <c:v>Other</c:v>
                </c:pt>
              </c:strCache>
            </c:strRef>
          </c:cat>
          <c:val>
            <c:numRef>
              <c:f>Analysis!$B$78:$B$81</c:f>
              <c:numCache>
                <c:formatCode>0%</c:formatCode>
                <c:ptCount val="4"/>
                <c:pt idx="0">
                  <c:v>0.73021582733812951</c:v>
                </c:pt>
                <c:pt idx="1">
                  <c:v>3.5971223021582732E-2</c:v>
                </c:pt>
                <c:pt idx="2">
                  <c:v>0.19784172661870503</c:v>
                </c:pt>
                <c:pt idx="3">
                  <c:v>3.5971223021582732E-2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A9-4B65-BFAF-94CEAEB49C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15514616"/>
        <c:axId val="715515896"/>
      </c:barChart>
      <c:catAx>
        <c:axId val="7155146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715515896"/>
        <c:crosses val="autoZero"/>
        <c:auto val="1"/>
        <c:lblAlgn val="ctr"/>
        <c:lblOffset val="100"/>
        <c:noMultiLvlLbl val="0"/>
      </c:catAx>
      <c:valAx>
        <c:axId val="71551589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715514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s-ES" sz="3600" b="1" dirty="0">
                <a:solidFill>
                  <a:schemeClr val="tx1"/>
                </a:solidFill>
                <a:latin typeface="Lato" panose="020F0502020204030203" pitchFamily="34" charset="0"/>
              </a:rPr>
              <a:t>P7:¿Tiene su(s) hijo(s) algún tipo de seguro médico? (n=523)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25-4C38-BCF8-1AD7191F78DC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25-4C38-BCF8-1AD7191F78DC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25-4C38-BCF8-1AD7191F78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Analysis!$A$85:$A$87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I don't have children</c:v>
                </c:pt>
              </c:strCache>
            </c:strRef>
          </c:cat>
          <c:val>
            <c:numRef>
              <c:f>Analysis!$B$85:$B$87</c:f>
              <c:numCache>
                <c:formatCode>0%</c:formatCode>
                <c:ptCount val="3"/>
                <c:pt idx="0">
                  <c:v>0.65583173996175903</c:v>
                </c:pt>
                <c:pt idx="1">
                  <c:v>0.14340344168260039</c:v>
                </c:pt>
                <c:pt idx="2">
                  <c:v>0.20076481835564053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25-4C38-BCF8-1AD7191F78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s-ES" sz="3600" b="1" dirty="0">
                <a:solidFill>
                  <a:schemeClr val="tx1"/>
                </a:solidFill>
                <a:latin typeface="Lato" panose="020F0502020204030203" pitchFamily="34" charset="0"/>
              </a:rPr>
              <a:t>P8: De los niños con seguro médico, ¿qué tipo de seguro médico tienen? (n=374)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4578896115753294"/>
          <c:y val="0.2521812885876033"/>
          <c:w val="0.65018959876160753"/>
          <c:h val="0.7248551834780950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Analysis!$A$91:$A$94</c:f>
              <c:strCache>
                <c:ptCount val="4"/>
                <c:pt idx="0">
                  <c:v>Provided through your employer</c:v>
                </c:pt>
                <c:pt idx="1">
                  <c:v>You pay for with no employer contributions</c:v>
                </c:pt>
                <c:pt idx="2">
                  <c:v>Provided by the government</c:v>
                </c:pt>
                <c:pt idx="3">
                  <c:v>Other</c:v>
                </c:pt>
              </c:strCache>
            </c:strRef>
          </c:cat>
          <c:val>
            <c:numRef>
              <c:f>Analysis!$B$91:$B$94</c:f>
              <c:numCache>
                <c:formatCode>0%</c:formatCode>
                <c:ptCount val="4"/>
                <c:pt idx="0">
                  <c:v>0.36096256684491979</c:v>
                </c:pt>
                <c:pt idx="1">
                  <c:v>1.871657754010695E-2</c:v>
                </c:pt>
                <c:pt idx="2">
                  <c:v>0.50802139037433158</c:v>
                </c:pt>
                <c:pt idx="3">
                  <c:v>0.11229946524064172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05-4398-AC0E-B90D2513F1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67849720"/>
        <c:axId val="767854840"/>
      </c:barChart>
      <c:catAx>
        <c:axId val="7678497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767854840"/>
        <c:crosses val="autoZero"/>
        <c:auto val="1"/>
        <c:lblAlgn val="ctr"/>
        <c:lblOffset val="100"/>
        <c:noMultiLvlLbl val="0"/>
      </c:catAx>
      <c:valAx>
        <c:axId val="7678548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767849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s-ES" sz="3600" b="1" dirty="0">
                <a:solidFill>
                  <a:schemeClr val="tx1"/>
                </a:solidFill>
                <a:latin typeface="Lato" panose="020F0502020204030203" pitchFamily="34" charset="0"/>
              </a:rPr>
              <a:t>P9: En general, ¿diría que su salud es...? (n=526)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/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Analysis!$A$97:$A$101</c:f>
              <c:strCache>
                <c:ptCount val="5"/>
                <c:pt idx="0">
                  <c:v>Very bad</c:v>
                </c:pt>
                <c:pt idx="1">
                  <c:v>Bad</c:v>
                </c:pt>
                <c:pt idx="2">
                  <c:v>Okay</c:v>
                </c:pt>
                <c:pt idx="3">
                  <c:v>Good</c:v>
                </c:pt>
                <c:pt idx="4">
                  <c:v>Very Good</c:v>
                </c:pt>
              </c:strCache>
            </c:strRef>
          </c:cat>
          <c:val>
            <c:numRef>
              <c:f>Analysis!$B$97:$B$101</c:f>
              <c:numCache>
                <c:formatCode>0%</c:formatCode>
                <c:ptCount val="5"/>
                <c:pt idx="0">
                  <c:v>3.9923954372623575E-2</c:v>
                </c:pt>
                <c:pt idx="1">
                  <c:v>0.3269961977186312</c:v>
                </c:pt>
                <c:pt idx="2">
                  <c:v>0.46197718631178708</c:v>
                </c:pt>
                <c:pt idx="3">
                  <c:v>7.6045627376425853E-2</c:v>
                </c:pt>
                <c:pt idx="4">
                  <c:v>9.5057034220532313E-2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27-4965-BEE9-24DDA8A387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67858680"/>
        <c:axId val="767857720"/>
      </c:barChart>
      <c:catAx>
        <c:axId val="7678586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767857720"/>
        <c:crosses val="autoZero"/>
        <c:auto val="1"/>
        <c:lblAlgn val="ctr"/>
        <c:lblOffset val="100"/>
        <c:noMultiLvlLbl val="0"/>
      </c:catAx>
      <c:valAx>
        <c:axId val="76785772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767858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‹#›</a:t>
            </a:fld>
            <a:endParaRPr lang="en-US" sz="12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23" name="Google Shape;123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630" name="Google Shape;63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8718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p7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While the numbers of insured Latino residents has improved since 2010, still nearly half of respondents (47%) are without healthcare insurance coverage. </a:t>
            </a:r>
          </a:p>
          <a:p>
            <a:pPr marL="0" indent="0"/>
            <a:r>
              <a:rPr lang="en-US" dirty="0"/>
              <a:t>2010 Statistics = </a:t>
            </a:r>
          </a:p>
          <a:p>
            <a:pPr marL="0" indent="0"/>
            <a:r>
              <a:rPr lang="en-US" dirty="0"/>
              <a:t>46% insured;</a:t>
            </a:r>
            <a:r>
              <a:rPr lang="en-US" baseline="0" dirty="0"/>
              <a:t> 54% uninsured</a:t>
            </a:r>
          </a:p>
          <a:p>
            <a:pPr marL="0" indent="0"/>
            <a:r>
              <a:rPr lang="en-US" baseline="0" dirty="0"/>
              <a:t>Shift of 7% more insured in 2020 than 2010</a:t>
            </a:r>
            <a:endParaRPr dirty="0"/>
          </a:p>
        </p:txBody>
      </p:sp>
      <p:sp>
        <p:nvSpPr>
          <p:cNvPr id="636" name="Google Shape;636;p7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9282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7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Of those respondents who do have medical insurance, 203 people (or 73% of them) are insured through their employer, 55 people (or 19% of them) are insured through a government plan (like Medicaid), 10 people (or 4% of them) pay for their own insurance, and 10 people (4% of them) have cited other ways of obtaining healthcare insurance. </a:t>
            </a:r>
            <a:endParaRPr dirty="0"/>
          </a:p>
        </p:txBody>
      </p:sp>
      <p:sp>
        <p:nvSpPr>
          <p:cNvPr id="645" name="Google Shape;645;p7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7175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7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Of those who have children, 343 (or 66% of them) are covered by healthcare insurance of some type, which is great news! However, 75 people (or 14% of respondents) have children who are not covered by healthcare insurance.</a:t>
            </a:r>
            <a:endParaRPr dirty="0"/>
          </a:p>
        </p:txBody>
      </p:sp>
      <p:sp>
        <p:nvSpPr>
          <p:cNvPr id="656" name="Google Shape;656;p7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644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7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r>
              <a:rPr lang="en-US" dirty="0"/>
              <a:t>Of those respondents whose children do have medical insurance, 190 people (or 51% of them) are insured through a government plan (like Medicaid), 135 people (or 36% of them) are insured through a family member’s employer, 42 people (or 11% of them) have cited other ways of obtaining healthcare insurance, while only 7 people (2% of respondents) pay for their own insurance.</a:t>
            </a:r>
            <a:endParaRPr dirty="0"/>
          </a:p>
          <a:p>
            <a:pPr marL="0" indent="0"/>
            <a:endParaRPr dirty="0"/>
          </a:p>
        </p:txBody>
      </p:sp>
      <p:sp>
        <p:nvSpPr>
          <p:cNvPr id="666" name="Google Shape;666;p7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8452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304" name="Google Shape;30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37% of respondents are in bad or</a:t>
            </a:r>
            <a:r>
              <a:rPr lang="en-US" baseline="0" dirty="0"/>
              <a:t> very bad </a:t>
            </a:r>
            <a:r>
              <a:rPr lang="en-US" dirty="0"/>
              <a:t>health, while 46% are in okay health—definitely room for improvement</a:t>
            </a:r>
            <a:endParaRPr dirty="0"/>
          </a:p>
        </p:txBody>
      </p:sp>
      <p:sp>
        <p:nvSpPr>
          <p:cNvPr id="310" name="Google Shape;310;p2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Fourteen</a:t>
            </a:r>
            <a:r>
              <a:rPr lang="en-US" baseline="0" dirty="0"/>
              <a:t> (14) total health concerns were measured during the survey – top 5 are highlighted here</a:t>
            </a:r>
            <a:endParaRPr dirty="0"/>
          </a:p>
        </p:txBody>
      </p:sp>
      <p:sp>
        <p:nvSpPr>
          <p:cNvPr id="349" name="Google Shape;34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3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r>
              <a:rPr lang="en-US" dirty="0"/>
              <a:t>269 people (or 59%) responded that stress (define</a:t>
            </a:r>
            <a:r>
              <a:rPr lang="en-US" baseline="0" dirty="0"/>
              <a:t>d most frequently as work-related stress) </a:t>
            </a:r>
            <a:r>
              <a:rPr lang="en-US" dirty="0"/>
              <a:t>is a health concern for them.</a:t>
            </a:r>
            <a:endParaRPr dirty="0"/>
          </a:p>
          <a:p>
            <a:pPr marL="0" indent="0"/>
            <a:endParaRPr dirty="0"/>
          </a:p>
        </p:txBody>
      </p:sp>
      <p:sp>
        <p:nvSpPr>
          <p:cNvPr id="362" name="Google Shape;362;p3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3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r>
              <a:rPr lang="en-US" dirty="0"/>
              <a:t>223 people (or 42%) responded that vision is a health concern for them.</a:t>
            </a:r>
            <a:endParaRPr dirty="0"/>
          </a:p>
          <a:p>
            <a:pPr marL="0" indent="0"/>
            <a:endParaRPr dirty="0"/>
          </a:p>
        </p:txBody>
      </p:sp>
      <p:sp>
        <p:nvSpPr>
          <p:cNvPr id="369" name="Google Shape;369;p3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Might mention</a:t>
            </a:r>
            <a:r>
              <a:rPr lang="en-US" baseline="0" dirty="0"/>
              <a:t> that participants were concerned about opening doors due to fear of COVID-19 pandemic and Census takers (information gathered qualitatively from surveyors)</a:t>
            </a:r>
            <a:endParaRPr dirty="0"/>
          </a:p>
        </p:txBody>
      </p:sp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3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r>
              <a:rPr lang="en-US" dirty="0"/>
              <a:t>203 people (or 40%) responded that pain in the neck or back is a health concern for them.</a:t>
            </a:r>
            <a:endParaRPr dirty="0"/>
          </a:p>
          <a:p>
            <a:pPr marL="0" indent="0"/>
            <a:endParaRPr dirty="0"/>
          </a:p>
        </p:txBody>
      </p:sp>
      <p:sp>
        <p:nvSpPr>
          <p:cNvPr id="383" name="Google Shape;383;p3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3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r>
              <a:rPr lang="en-US" dirty="0"/>
              <a:t>193 people (or 36%) responded that headaches and migraines are health concerns for them.</a:t>
            </a:r>
            <a:endParaRPr dirty="0"/>
          </a:p>
          <a:p>
            <a:pPr marL="0" indent="0"/>
            <a:endParaRPr dirty="0"/>
          </a:p>
        </p:txBody>
      </p:sp>
      <p:sp>
        <p:nvSpPr>
          <p:cNvPr id="376" name="Google Shape;376;p3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3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r>
              <a:rPr lang="en-US" dirty="0"/>
              <a:t>178 people (or 34%) responded that anxiety and depression are health concerns for them.</a:t>
            </a:r>
            <a:endParaRPr dirty="0"/>
          </a:p>
          <a:p>
            <a:pPr marL="0" indent="0"/>
            <a:endParaRPr dirty="0"/>
          </a:p>
        </p:txBody>
      </p:sp>
      <p:sp>
        <p:nvSpPr>
          <p:cNvPr id="390" name="Google Shape;390;p3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64" name="Google Shape;46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5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Only 22 people (or 4%) responded that they have NOT vaccinated their children. Great job! </a:t>
            </a:r>
            <a:r>
              <a:rPr lang="en-US" b="1" dirty="0">
                <a:latin typeface="Lato" panose="020F0502020204030203" pitchFamily="34" charset="0"/>
              </a:rPr>
              <a:t>That’s a huge vaccination adoption rate.</a:t>
            </a:r>
            <a:endParaRPr lang="en-US" sz="1000" b="1" dirty="0">
              <a:latin typeface="Lato" panose="020F0502020204030203" pitchFamily="34" charset="0"/>
            </a:endParaRPr>
          </a:p>
          <a:p>
            <a:pPr marL="0" indent="0"/>
            <a:endParaRPr dirty="0"/>
          </a:p>
        </p:txBody>
      </p:sp>
      <p:sp>
        <p:nvSpPr>
          <p:cNvPr id="470" name="Google Shape;470;p5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baseline="0" dirty="0"/>
              <a:t>The percentage of people who have visited (any type) of doctor in 2020 (32%) is 10% higher than those who visited (any) type of doctor in 2010 (42%)</a:t>
            </a:r>
          </a:p>
          <a:p>
            <a:pPr marL="0" indent="0"/>
            <a:r>
              <a:rPr lang="en-US" baseline="0" dirty="0"/>
              <a:t>The percentage of people who haven’t seen a dentist in the past year in 2020 (41%) is 20% higher than those who visited a dentist in 2010 (61%)</a:t>
            </a:r>
          </a:p>
          <a:p>
            <a:pPr marL="0" indent="0"/>
            <a:endParaRPr dirty="0"/>
          </a:p>
        </p:txBody>
      </p:sp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9677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5" name="Google Shape;2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2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lnSpc>
                <a:spcPct val="110000"/>
              </a:lnSpc>
              <a:buClr>
                <a:schemeClr val="dk1"/>
              </a:buClr>
              <a:buSzPts val="2000"/>
            </a:pPr>
            <a:r>
              <a:rPr lang="en-US" sz="2200" b="1" dirty="0">
                <a:solidFill>
                  <a:schemeClr val="tx1"/>
                </a:solidFill>
              </a:rPr>
              <a:t>Economically: 46%</a:t>
            </a:r>
            <a:r>
              <a:rPr lang="en-US" sz="2200" dirty="0"/>
              <a:t> of respondents said they were affected negatively affected economically by COVID-19</a:t>
            </a:r>
          </a:p>
          <a:p>
            <a:pPr marL="232943" indent="-232943">
              <a:lnSpc>
                <a:spcPct val="110000"/>
              </a:lnSpc>
              <a:buSzPts val="2000"/>
            </a:pPr>
            <a:r>
              <a:rPr lang="en-US" sz="2200" b="1" dirty="0">
                <a:solidFill>
                  <a:schemeClr val="tx1"/>
                </a:solidFill>
              </a:rPr>
              <a:t>Psychologically: 47%</a:t>
            </a:r>
            <a:r>
              <a:rPr lang="en-US" sz="2200" dirty="0"/>
              <a:t> of respondents said they were affected negatively affected psychologically by COVID-19</a:t>
            </a:r>
          </a:p>
          <a:p>
            <a:pPr marL="232943" indent="-232943">
              <a:lnSpc>
                <a:spcPct val="110000"/>
              </a:lnSpc>
              <a:buSzPts val="2000"/>
            </a:pPr>
            <a:r>
              <a:rPr lang="en-US" sz="2200" b="1" dirty="0">
                <a:solidFill>
                  <a:schemeClr val="tx1"/>
                </a:solidFill>
              </a:rPr>
              <a:t>Emotionally: 52%</a:t>
            </a:r>
            <a:r>
              <a:rPr lang="en-US" sz="2200" dirty="0"/>
              <a:t> said they were affected negatively affected emotionally by COVID-19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46% affected financially by COVID; need to explore further, but appears they were negatively affected financially since their jobs are susceptible to layoffs, furloughs and elimination during economic downturns</a:t>
            </a:r>
          </a:p>
          <a:p>
            <a:pPr marL="0" indent="0"/>
            <a:endParaRPr dirty="0"/>
          </a:p>
        </p:txBody>
      </p:sp>
      <p:sp>
        <p:nvSpPr>
          <p:cNvPr id="282" name="Google Shape;28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646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5" name="Google Shape;2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0888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81% of respondents were born in Mexico, 12% were born in the U.S., and 7% were born in other countries (particularly from Guatemala, El Salvador and Honduras) </a:t>
            </a:r>
          </a:p>
          <a:p>
            <a:pPr marL="0" indent="0"/>
            <a:endParaRPr lang="en-US" dirty="0"/>
          </a:p>
          <a:p>
            <a:pPr marL="0" indent="0" defTabSz="931774">
              <a:defRPr/>
            </a:pPr>
            <a:r>
              <a:rPr lang="en-US" dirty="0"/>
              <a:t>60% have less than a high school education and 40% have at least a high school education (with only 5% holding college degrees)</a:t>
            </a:r>
          </a:p>
          <a:p>
            <a:pPr marL="0" indent="0"/>
            <a:endParaRPr lang="en-US" dirty="0"/>
          </a:p>
          <a:p>
            <a:pPr marL="0" indent="0" defTabSz="931774">
              <a:defRPr/>
            </a:pPr>
            <a:r>
              <a:rPr lang="en-US" dirty="0"/>
              <a:t>63% of respondents went to school in Mexico, 22% went to school in the U.S., and 15% went to school in other countries (particularly from Guatemala, El Salvador and Honduras) </a:t>
            </a:r>
          </a:p>
          <a:p>
            <a:pPr marL="0" indent="0"/>
            <a:endParaRPr dirty="0"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2017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lvl="1"/>
            <a:r>
              <a:rPr lang="en-US" b="1" dirty="0"/>
              <a:t>Only 22% feel they can understand/speak English proficiently, 32% say they cannot read/write at all</a:t>
            </a:r>
          </a:p>
          <a:p>
            <a:pPr lvl="1"/>
            <a:r>
              <a:rPr lang="en-US" dirty="0"/>
              <a:t>Slide 59: 32% is down from 43% (10 years ago), teaching English as a second language courses may have contributed to this decrease</a:t>
            </a:r>
          </a:p>
          <a:p>
            <a:pPr lvl="1"/>
            <a:r>
              <a:rPr lang="en-US" dirty="0"/>
              <a:t>Slide 60: Speaking English fluently is up from 17% in 2010 to 22% in 2020</a:t>
            </a:r>
          </a:p>
        </p:txBody>
      </p:sp>
      <p:sp>
        <p:nvSpPr>
          <p:cNvPr id="173" name="Google Shape;1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14718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 defTabSz="931774">
              <a:defRPr/>
            </a:pPr>
            <a:r>
              <a:rPr lang="en-US" dirty="0"/>
              <a:t>78% of respondents are employed, while 10% are homemakers and the remaining 12% were either unemployed, disabled or retired. </a:t>
            </a:r>
          </a:p>
          <a:p>
            <a:pPr marL="0" indent="0"/>
            <a:endParaRPr lang="en-US" dirty="0"/>
          </a:p>
          <a:p>
            <a:pPr marL="0" indent="0" defTabSz="931774">
              <a:defRPr/>
            </a:pPr>
            <a:r>
              <a:rPr lang="en-US" dirty="0"/>
              <a:t>48% of respondents work in Frankfort, 22% work in Lebanon, 8% work in Lafayette, 4% work in the country between towns, and 18% work in other places </a:t>
            </a:r>
          </a:p>
          <a:p>
            <a:pPr marL="0" indent="0"/>
            <a:endParaRPr lang="en-US" dirty="0"/>
          </a:p>
          <a:p>
            <a:pPr marL="0" indent="0" defTabSz="931774">
              <a:defRPr/>
            </a:pPr>
            <a:r>
              <a:rPr lang="en-US" dirty="0"/>
              <a:t>66% of respondents drive alone to work, 28% drive with others, 2% walk, 2% bike, and 2% listed other ways they commute</a:t>
            </a:r>
          </a:p>
          <a:p>
            <a:pPr marL="0" indent="0" defTabSz="931774">
              <a:defRPr/>
            </a:pPr>
            <a:endParaRPr lang="en-US" dirty="0"/>
          </a:p>
          <a:p>
            <a:pPr marL="0" indent="0" defTabSz="931774">
              <a:defRPr/>
            </a:pPr>
            <a:r>
              <a:rPr lang="en-US" dirty="0"/>
              <a:t>60% of respondents work in a factory, 4% work on a farm, 2% work in an office, 16% work in construction, 3% work in food service, 1% work in childcare, and 14% work in other occupations such as landscaping and cleaning</a:t>
            </a:r>
          </a:p>
          <a:p>
            <a:pPr marL="0" indent="0" defTabSz="931774">
              <a:defRPr/>
            </a:pPr>
            <a:endParaRPr lang="en-US" dirty="0"/>
          </a:p>
          <a:p>
            <a:pPr marL="0" indent="0"/>
            <a:endParaRPr dirty="0"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74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 defTabSz="931774">
              <a:defRPr/>
            </a:pPr>
            <a:r>
              <a:rPr lang="en-US" dirty="0"/>
              <a:t>41% of respondents had problems with the language barrier when they first arrived, 16% had problems related to work, 12% had legal problems, 7% had medical problems, 4% had other problems, while 20% had no problems.</a:t>
            </a:r>
          </a:p>
          <a:p>
            <a:pPr marL="0" indent="0" defTabSz="931774">
              <a:defRPr/>
            </a:pPr>
            <a:r>
              <a:rPr lang="en-US" dirty="0"/>
              <a:t>33% of the respondents still have problems with the language barrier, 3% still have problems related to work, 9% still have legal problems, 4% still have medical problems, 15% still have other problems, while 36% have no problems</a:t>
            </a:r>
          </a:p>
          <a:p>
            <a:pPr marL="0" indent="0" defTabSz="931774">
              <a:defRPr/>
            </a:pPr>
            <a:r>
              <a:rPr lang="en-US" dirty="0"/>
              <a:t>47% of respondents feel accepted in the U.S., while 49% feel more or less accepted. Only 4% don’t feel accepted.</a:t>
            </a:r>
          </a:p>
          <a:p>
            <a:pPr marL="0" indent="0" defTabSz="931774">
              <a:defRPr/>
            </a:pPr>
            <a:endParaRPr lang="en-US" dirty="0"/>
          </a:p>
          <a:p>
            <a:pPr marL="0" indent="0" defTabSz="931774">
              <a:defRPr/>
            </a:pPr>
            <a:endParaRPr lang="en-US" dirty="0"/>
          </a:p>
          <a:p>
            <a:pPr marL="0" indent="0" defTabSz="931774">
              <a:defRPr/>
            </a:pPr>
            <a:endParaRPr lang="en-US" dirty="0"/>
          </a:p>
          <a:p>
            <a:pPr marL="0" indent="0" defTabSz="931774">
              <a:defRPr/>
            </a:pPr>
            <a:endParaRPr lang="en-US" dirty="0"/>
          </a:p>
          <a:p>
            <a:pPr marL="0" indent="0" defTabSz="931774">
              <a:defRPr/>
            </a:pPr>
            <a:r>
              <a:rPr lang="en-US" dirty="0"/>
              <a:t>33% of the respondents still have problems with the language barrier, 3% still have problems related to work, 9% still have legal problems, 4% still have medical problems, 15% still have other problems, while 36% have no problems</a:t>
            </a:r>
          </a:p>
          <a:p>
            <a:pPr marL="0" indent="0" defTabSz="931774">
              <a:defRPr/>
            </a:pPr>
            <a:endParaRPr lang="en-US" dirty="0"/>
          </a:p>
          <a:p>
            <a:pPr marL="0" indent="0" defTabSz="931774">
              <a:defRPr/>
            </a:pPr>
            <a:r>
              <a:rPr lang="en-US" dirty="0"/>
              <a:t>47% of respondents feel accepted in the U.S., while 49% feel more or less accepted. Only 4% don’t feel accepted.</a:t>
            </a:r>
          </a:p>
          <a:p>
            <a:pPr marL="0" indent="0" defTabSz="931774">
              <a:defRPr/>
            </a:pPr>
            <a:endParaRPr lang="en-US" dirty="0"/>
          </a:p>
          <a:p>
            <a:pPr marL="0" indent="0" defTabSz="931774">
              <a:defRPr/>
            </a:pPr>
            <a:endParaRPr lang="en-US" dirty="0"/>
          </a:p>
          <a:p>
            <a:pPr marL="0" indent="0" defTabSz="931774">
              <a:defRPr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dirty="0"/>
          </a:p>
        </p:txBody>
      </p:sp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231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 defTabSz="931774">
              <a:defRPr/>
            </a:pPr>
            <a:r>
              <a:rPr lang="en-US" dirty="0"/>
              <a:t>54% of respondents were women and 46% were men; none selected other</a:t>
            </a:r>
          </a:p>
          <a:p>
            <a:pPr marL="0" indent="0" defTabSz="931774">
              <a:defRPr/>
            </a:pPr>
            <a:r>
              <a:rPr lang="en-US" dirty="0"/>
              <a:t>On average, respondents were 40 years old with four (4) people in their household and two (2) children under the age of 18</a:t>
            </a:r>
          </a:p>
          <a:p>
            <a:pPr marL="0" indent="0" defTabSz="931774">
              <a:defRPr/>
            </a:pPr>
            <a:r>
              <a:rPr lang="en-US" dirty="0"/>
              <a:t>50% were married, 17% were living together (union </a:t>
            </a:r>
            <a:r>
              <a:rPr lang="en-US" dirty="0" err="1"/>
              <a:t>libre</a:t>
            </a:r>
            <a:r>
              <a:rPr lang="en-US" dirty="0"/>
              <a:t>), 22% were single, 8% were divorced, and 2.5% were widowed</a:t>
            </a:r>
          </a:p>
          <a:p>
            <a:pPr marL="0" indent="0" defTabSz="931774">
              <a:defRPr/>
            </a:pPr>
            <a:r>
              <a:rPr lang="en-US" dirty="0"/>
              <a:t>78% of respondents are employed, while 10% are homemakers and the remaining 12% were either unemployed, disabled or retired.</a:t>
            </a:r>
          </a:p>
          <a:p>
            <a:pPr marL="0" indent="0" defTabSz="931774">
              <a:defRPr/>
            </a:pPr>
            <a:r>
              <a:rPr lang="en-US" dirty="0"/>
              <a:t>On average, respondents have lived in Frankfort for 20 years primarily because of family/friends and the desire for a tranquil community </a:t>
            </a:r>
          </a:p>
          <a:p>
            <a:pPr marL="0" indent="0"/>
            <a:endParaRPr lang="en-US" dirty="0"/>
          </a:p>
          <a:p>
            <a:pPr marL="0" indent="0"/>
            <a:endParaRPr dirty="0"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584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550" name="Google Shape;55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387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6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Most respondents either seek medical attention from their doctor’s office (18%) or Open Door Clinic (18%), a nonprofit</a:t>
            </a:r>
            <a:r>
              <a:rPr lang="en-US" baseline="0" dirty="0"/>
              <a:t> low-cost/no-cost clinic in Frankfort, which seems to be a “proxy” for the “doctor’s office” of the uninsured. The rest of the responses are a pretty even mix of </a:t>
            </a:r>
            <a:r>
              <a:rPr lang="en-US" dirty="0"/>
              <a:t>St. Vincent Frankfort,</a:t>
            </a:r>
            <a:r>
              <a:rPr lang="en-US" baseline="0" dirty="0"/>
              <a:t> Arnett Clinic (Frankfort/Lafayette), and others, with Lebanon being a more popular option than Lafayette</a:t>
            </a:r>
            <a:r>
              <a:rPr lang="en-US" dirty="0"/>
              <a:t>. </a:t>
            </a:r>
          </a:p>
          <a:p>
            <a:pPr marL="0" indent="0"/>
            <a:r>
              <a:rPr lang="en-US" dirty="0"/>
              <a:t>More research is needed to discover reasons why respondents chose “other” and “emergency room.” </a:t>
            </a:r>
          </a:p>
          <a:p>
            <a:pPr marL="0" indent="0"/>
            <a:r>
              <a:rPr lang="en-US" dirty="0"/>
              <a:t>In 2010,</a:t>
            </a:r>
            <a:r>
              <a:rPr lang="en-US" baseline="0" dirty="0"/>
              <a:t> 76% of respondents said they usually seek medical care at the ER or in a clinic, whereas in 2020 it is 26% --a decrease of 50%--while the use of a primary care physician (not specifically measured in 2010) has become a more popular option (18% vs. 8%) than the ER in the last 10 years.</a:t>
            </a:r>
            <a:endParaRPr dirty="0"/>
          </a:p>
        </p:txBody>
      </p:sp>
      <p:sp>
        <p:nvSpPr>
          <p:cNvPr id="556" name="Google Shape;556;p6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6649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6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r>
              <a:rPr lang="en-US" dirty="0"/>
              <a:t>226 people (or 35%) of the respondents said that they look for convenience (of scheduling)</a:t>
            </a:r>
            <a:r>
              <a:rPr lang="en-US" baseline="0" dirty="0"/>
              <a:t> </a:t>
            </a:r>
            <a:r>
              <a:rPr lang="en-US" dirty="0"/>
              <a:t>first, Spanish language ability (95 people or 15%) second, kindness (94 people or 14%)</a:t>
            </a:r>
            <a:r>
              <a:rPr lang="en-US" baseline="0" dirty="0"/>
              <a:t> and</a:t>
            </a:r>
            <a:r>
              <a:rPr lang="en-US" dirty="0"/>
              <a:t> location (92</a:t>
            </a:r>
            <a:r>
              <a:rPr lang="en-US" baseline="0" dirty="0"/>
              <a:t> </a:t>
            </a:r>
            <a:r>
              <a:rPr lang="en-US" dirty="0"/>
              <a:t>people or 14%) tied for third, and low price (86 or 13%) last. 60 people (or 9%) mentioned other reasons for choosing a medical provider.</a:t>
            </a:r>
          </a:p>
          <a:p>
            <a:pPr marL="0" indent="0">
              <a:buClr>
                <a:schemeClr val="dk1"/>
              </a:buClr>
              <a:buSzPts val="1200"/>
            </a:pPr>
            <a:r>
              <a:rPr lang="en-US" dirty="0"/>
              <a:t>In 2010, 46% of respondents chose a provider based on convenience (of scheduling)</a:t>
            </a:r>
            <a:r>
              <a:rPr lang="en-US" baseline="0" dirty="0"/>
              <a:t>, while 26% preferred low-cost/no-cost options, 8% preferred kindness, and 11% chose a provider based on how easily accessible its location was (another 5% chose “all options” while yet another 4% chose N/A). </a:t>
            </a:r>
            <a:endParaRPr dirty="0"/>
          </a:p>
          <a:p>
            <a:pPr marL="0" indent="0"/>
            <a:endParaRPr dirty="0"/>
          </a:p>
        </p:txBody>
      </p:sp>
      <p:sp>
        <p:nvSpPr>
          <p:cNvPr id="571" name="Google Shape;571;p6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7182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p6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Having a primary care provider that can be the main point of contact for all your medical needs is very important. 231</a:t>
            </a:r>
            <a:r>
              <a:rPr lang="en-US" baseline="0" dirty="0"/>
              <a:t> </a:t>
            </a:r>
            <a:r>
              <a:rPr lang="en-US" dirty="0"/>
              <a:t>people (or 50%) of the respondents said they do not have a specific person they go to when they need to seek medical attention. </a:t>
            </a:r>
            <a:endParaRPr dirty="0"/>
          </a:p>
        </p:txBody>
      </p:sp>
      <p:sp>
        <p:nvSpPr>
          <p:cNvPr id="584" name="Google Shape;584;p6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4448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p6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b="0" i="1" baseline="0" dirty="0">
                <a:solidFill>
                  <a:srgbClr val="FF0000"/>
                </a:solidFill>
              </a:rPr>
              <a:t>*Based on participant responses of “sometimes,” “frequently” or “always”</a:t>
            </a:r>
            <a:endParaRPr lang="en-US" b="0" i="1" dirty="0">
              <a:solidFill>
                <a:srgbClr val="FF0000"/>
              </a:solidFill>
            </a:endParaRPr>
          </a:p>
          <a:p>
            <a:pPr marL="0" indent="0"/>
            <a:r>
              <a:rPr lang="en-US" dirty="0"/>
              <a:t>The biggest problems respondents had in finding medical care were</a:t>
            </a:r>
            <a:r>
              <a:rPr lang="en-US" baseline="0" dirty="0"/>
              <a:t> both:</a:t>
            </a:r>
            <a:r>
              <a:rPr lang="en-US" dirty="0"/>
              <a:t> 1) the high</a:t>
            </a:r>
            <a:r>
              <a:rPr lang="en-US" baseline="0" dirty="0"/>
              <a:t> cost and </a:t>
            </a:r>
            <a:r>
              <a:rPr lang="en-US" dirty="0"/>
              <a:t>2) the language barrier.</a:t>
            </a:r>
          </a:p>
          <a:p>
            <a:pPr marL="0" indent="0"/>
            <a:r>
              <a:rPr lang="en-US" dirty="0"/>
              <a:t>In 2010, cost of provider was the biggest barrier (63%);</a:t>
            </a:r>
            <a:r>
              <a:rPr lang="en-US" baseline="0" dirty="0"/>
              <a:t> language was the second biggest barrier (63%); lack of insurance (53%) was the third biggest barrier; long wait (48%) was the fourth biggest barrier; finding a doctor was 46% the fifth biggest barrier; and transportation was the lowest ranked (26%) of all barriers.</a:t>
            </a:r>
            <a:endParaRPr dirty="0"/>
          </a:p>
        </p:txBody>
      </p:sp>
      <p:sp>
        <p:nvSpPr>
          <p:cNvPr id="594" name="Google Shape;594;p6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859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ga3c08e8cef_0_831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ga3c08e8cef_0_831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ga3c08e8cef_0_831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ga3c08e8cef_0_831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ga3c08e8cef_0_831"/>
          <p:cNvSpPr txBox="1">
            <a:spLocks noGrp="1"/>
          </p:cNvSpPr>
          <p:nvPr>
            <p:ph type="subTitle" idx="1"/>
          </p:nvPr>
        </p:nvSpPr>
        <p:spPr>
          <a:xfrm>
            <a:off x="3187022" y="4317933"/>
            <a:ext cx="8442000" cy="1655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ga3c08e8cef_0_831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ga3c08e8cef_0_882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66;ga3c08e8cef_0_882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" name="Google Shape;67;ga3c08e8cef_0_882"/>
          <p:cNvSpPr txBox="1">
            <a:spLocks noGrp="1"/>
          </p:cNvSpPr>
          <p:nvPr>
            <p:ph type="title" hasCustomPrompt="1"/>
          </p:nvPr>
        </p:nvSpPr>
        <p:spPr>
          <a:xfrm>
            <a:off x="1138600" y="1739800"/>
            <a:ext cx="99147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ga3c08e8cef_0_882"/>
          <p:cNvSpPr txBox="1">
            <a:spLocks noGrp="1"/>
          </p:cNvSpPr>
          <p:nvPr>
            <p:ph type="body" idx="1"/>
          </p:nvPr>
        </p:nvSpPr>
        <p:spPr>
          <a:xfrm>
            <a:off x="1138600" y="3892600"/>
            <a:ext cx="99147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ga3c08e8cef_0_882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3c08e8cef_0_888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Picture">
  <p:cSld name="Title Slide with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3c08e8cef_0_890"/>
          <p:cNvSpPr txBox="1">
            <a:spLocks noGrp="1"/>
          </p:cNvSpPr>
          <p:nvPr>
            <p:ph type="ctrTitle"/>
          </p:nvPr>
        </p:nvSpPr>
        <p:spPr>
          <a:xfrm>
            <a:off x="1104900" y="2292094"/>
            <a:ext cx="5734200" cy="22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ga3c08e8cef_0_890"/>
          <p:cNvSpPr txBox="1">
            <a:spLocks noGrp="1"/>
          </p:cNvSpPr>
          <p:nvPr>
            <p:ph type="subTitle" idx="1"/>
          </p:nvPr>
        </p:nvSpPr>
        <p:spPr>
          <a:xfrm>
            <a:off x="1104900" y="4511784"/>
            <a:ext cx="57342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5" name="Google Shape;75;ga3c08e8cef_0_890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6981063" y="1310656"/>
            <a:ext cx="5211000" cy="4208700"/>
          </a:xfrm>
          <a:prstGeom prst="rect">
            <a:avLst/>
          </a:prstGeom>
          <a:solidFill>
            <a:srgbClr val="AADCFF"/>
          </a:solidFill>
          <a:ln>
            <a:noFill/>
          </a:ln>
        </p:spPr>
        <p:txBody>
          <a:bodyPr spcFirstLastPara="1" wrap="square" lIns="0" tIns="1005825" rIns="0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ga3c08e8cef_0_890"/>
          <p:cNvSpPr/>
          <p:nvPr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" name="Google Shape;77;ga3c08e8cef_0_890"/>
          <p:cNvGrpSpPr/>
          <p:nvPr/>
        </p:nvGrpSpPr>
        <p:grpSpPr>
          <a:xfrm>
            <a:off x="-6" y="1143000"/>
            <a:ext cx="12192024" cy="63125"/>
            <a:chOff x="507492" y="1501519"/>
            <a:chExt cx="8129100" cy="63125"/>
          </a:xfrm>
        </p:grpSpPr>
        <p:cxnSp>
          <p:nvCxnSpPr>
            <p:cNvPr id="78" name="Google Shape;78;ga3c08e8cef_0_890"/>
            <p:cNvCxnSpPr/>
            <p:nvPr/>
          </p:nvCxnSpPr>
          <p:spPr>
            <a:xfrm>
              <a:off x="507492" y="1564644"/>
              <a:ext cx="81291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9" name="Google Shape;79;ga3c08e8cef_0_890"/>
            <p:cNvCxnSpPr/>
            <p:nvPr/>
          </p:nvCxnSpPr>
          <p:spPr>
            <a:xfrm>
              <a:off x="507492" y="1501519"/>
              <a:ext cx="81291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80" name="Google Shape;80;ga3c08e8cef_0_8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5880" y="0"/>
            <a:ext cx="1747524" cy="22920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ga3c08e8cef_0_890"/>
          <p:cNvGrpSpPr/>
          <p:nvPr/>
        </p:nvGrpSpPr>
        <p:grpSpPr>
          <a:xfrm rot="10800000">
            <a:off x="-18" y="5645510"/>
            <a:ext cx="12192024" cy="63125"/>
            <a:chOff x="507492" y="1501519"/>
            <a:chExt cx="8129100" cy="63125"/>
          </a:xfrm>
        </p:grpSpPr>
        <p:cxnSp>
          <p:nvCxnSpPr>
            <p:cNvPr id="82" name="Google Shape;82;ga3c08e8cef_0_890"/>
            <p:cNvCxnSpPr/>
            <p:nvPr/>
          </p:nvCxnSpPr>
          <p:spPr>
            <a:xfrm>
              <a:off x="507492" y="1564644"/>
              <a:ext cx="81291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3" name="Google Shape;83;ga3c08e8cef_0_890"/>
            <p:cNvCxnSpPr/>
            <p:nvPr/>
          </p:nvCxnSpPr>
          <p:spPr>
            <a:xfrm>
              <a:off x="507492" y="1501519"/>
              <a:ext cx="81291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4" name="Google Shape;84;ga3c08e8cef_0_890"/>
          <p:cNvSpPr/>
          <p:nvPr/>
        </p:nvSpPr>
        <p:spPr>
          <a:xfrm>
            <a:off x="0" y="5778124"/>
            <a:ext cx="12192000" cy="10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ga3c08e8cef_0_903"/>
          <p:cNvGrpSpPr/>
          <p:nvPr/>
        </p:nvGrpSpPr>
        <p:grpSpPr>
          <a:xfrm>
            <a:off x="7" y="2514600"/>
            <a:ext cx="12192478" cy="3194035"/>
            <a:chOff x="647385" y="2514600"/>
            <a:chExt cx="10838722" cy="3194035"/>
          </a:xfrm>
        </p:grpSpPr>
        <p:grpSp>
          <p:nvGrpSpPr>
            <p:cNvPr id="87" name="Google Shape;87;ga3c08e8cef_0_903"/>
            <p:cNvGrpSpPr/>
            <p:nvPr/>
          </p:nvGrpSpPr>
          <p:grpSpPr>
            <a:xfrm>
              <a:off x="647385" y="2514600"/>
              <a:ext cx="10838529" cy="63125"/>
              <a:chOff x="507492" y="1501519"/>
              <a:chExt cx="8129100" cy="63125"/>
            </a:xfrm>
          </p:grpSpPr>
          <p:cxnSp>
            <p:nvCxnSpPr>
              <p:cNvPr id="88" name="Google Shape;88;ga3c08e8cef_0_903"/>
              <p:cNvCxnSpPr/>
              <p:nvPr/>
            </p:nvCxnSpPr>
            <p:spPr>
              <a:xfrm>
                <a:off x="507492" y="1564644"/>
                <a:ext cx="81291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89" name="Google Shape;89;ga3c08e8cef_0_903"/>
              <p:cNvCxnSpPr/>
              <p:nvPr/>
            </p:nvCxnSpPr>
            <p:spPr>
              <a:xfrm>
                <a:off x="507492" y="1501519"/>
                <a:ext cx="81291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90" name="Google Shape;90;ga3c08e8cef_0_903"/>
            <p:cNvSpPr/>
            <p:nvPr/>
          </p:nvSpPr>
          <p:spPr>
            <a:xfrm>
              <a:off x="647402" y="2640850"/>
              <a:ext cx="10838700" cy="2941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91;ga3c08e8cef_0_903"/>
            <p:cNvGrpSpPr/>
            <p:nvPr/>
          </p:nvGrpSpPr>
          <p:grpSpPr>
            <a:xfrm rot="10800000">
              <a:off x="647578" y="5645510"/>
              <a:ext cx="10838529" cy="63125"/>
              <a:chOff x="507492" y="1501519"/>
              <a:chExt cx="8129100" cy="63125"/>
            </a:xfrm>
          </p:grpSpPr>
          <p:cxnSp>
            <p:nvCxnSpPr>
              <p:cNvPr id="92" name="Google Shape;92;ga3c08e8cef_0_903"/>
              <p:cNvCxnSpPr/>
              <p:nvPr/>
            </p:nvCxnSpPr>
            <p:spPr>
              <a:xfrm>
                <a:off x="507492" y="1564644"/>
                <a:ext cx="81291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3" name="Google Shape;93;ga3c08e8cef_0_903"/>
              <p:cNvCxnSpPr/>
              <p:nvPr/>
            </p:nvCxnSpPr>
            <p:spPr>
              <a:xfrm>
                <a:off x="507492" y="1501519"/>
                <a:ext cx="81291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pic>
        <p:nvPicPr>
          <p:cNvPr id="94" name="Google Shape;94;ga3c08e8cef_0_9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5880" y="0"/>
            <a:ext cx="1783188" cy="297180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a3c08e8cef_0_903"/>
          <p:cNvSpPr txBox="1">
            <a:spLocks noGrp="1"/>
          </p:cNvSpPr>
          <p:nvPr>
            <p:ph type="title"/>
          </p:nvPr>
        </p:nvSpPr>
        <p:spPr>
          <a:xfrm>
            <a:off x="1104899" y="2971806"/>
            <a:ext cx="10071000" cy="16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a3c08e8cef_0_903"/>
          <p:cNvSpPr txBox="1">
            <a:spLocks noGrp="1"/>
          </p:cNvSpPr>
          <p:nvPr>
            <p:ph type="body" idx="1"/>
          </p:nvPr>
        </p:nvSpPr>
        <p:spPr>
          <a:xfrm>
            <a:off x="1104899" y="4655956"/>
            <a:ext cx="10071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D99"/>
              </a:buClr>
              <a:buSzPts val="2000"/>
              <a:buNone/>
              <a:defRPr sz="2000">
                <a:solidFill>
                  <a:srgbClr val="888D99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D99"/>
              </a:buClr>
              <a:buSzPts val="1800"/>
              <a:buNone/>
              <a:defRPr sz="1800">
                <a:solidFill>
                  <a:srgbClr val="888D99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D99"/>
              </a:buClr>
              <a:buSzPts val="1600"/>
              <a:buNone/>
              <a:defRPr sz="1600">
                <a:solidFill>
                  <a:srgbClr val="888D99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D99"/>
              </a:buClr>
              <a:buSzPts val="1600"/>
              <a:buNone/>
              <a:defRPr sz="1600">
                <a:solidFill>
                  <a:srgbClr val="888D99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D99"/>
              </a:buClr>
              <a:buSzPts val="1600"/>
              <a:buNone/>
              <a:defRPr sz="1600">
                <a:solidFill>
                  <a:srgbClr val="888D99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D99"/>
              </a:buClr>
              <a:buSzPts val="1600"/>
              <a:buNone/>
              <a:defRPr sz="1600">
                <a:solidFill>
                  <a:srgbClr val="888D99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D99"/>
              </a:buClr>
              <a:buSzPts val="1600"/>
              <a:buNone/>
              <a:defRPr sz="1600">
                <a:solidFill>
                  <a:srgbClr val="888D99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rgbClr val="888D99"/>
              </a:buClr>
              <a:buSzPts val="1600"/>
              <a:buNone/>
              <a:defRPr sz="1600">
                <a:solidFill>
                  <a:srgbClr val="888D99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ga3c08e8cef_0_903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a3c08e8cef_0_903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a3c08e8cef_0_903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3c08e8cef_0_918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7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a3c08e8cef_0_918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49149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ga3c08e8cef_0_918"/>
          <p:cNvSpPr txBox="1">
            <a:spLocks noGrp="1"/>
          </p:cNvSpPr>
          <p:nvPr>
            <p:ph type="body" idx="2"/>
          </p:nvPr>
        </p:nvSpPr>
        <p:spPr>
          <a:xfrm>
            <a:off x="6172200" y="1600200"/>
            <a:ext cx="49149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ga3c08e8cef_0_918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a3c08e8cef_0_918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a3c08e8cef_0_918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3c08e8cef_0_925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7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a3c08e8cef_0_925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ga3c08e8cef_0_925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a3c08e8cef_0_925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a3c08e8cef_0_925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ga3c08e8cef_0_838"/>
          <p:cNvCxnSpPr/>
          <p:nvPr/>
        </p:nvCxnSpPr>
        <p:spPr>
          <a:xfrm>
            <a:off x="566934" y="554200"/>
            <a:ext cx="110625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22;ga3c08e8cef_0_838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3;ga3c08e8cef_0_838"/>
          <p:cNvSpPr txBox="1">
            <a:spLocks noGrp="1"/>
          </p:cNvSpPr>
          <p:nvPr>
            <p:ph type="title"/>
          </p:nvPr>
        </p:nvSpPr>
        <p:spPr>
          <a:xfrm>
            <a:off x="541900" y="2409100"/>
            <a:ext cx="11062500" cy="2055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ga3c08e8cef_0_838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ga3c08e8cef_0_843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ga3c08e8cef_0_843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28;ga3c08e8cef_0_843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ga3c08e8cef_0_843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ga3c08e8cef_0_843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ga3c08e8cef_0_843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ga3c08e8cef_0_850"/>
          <p:cNvCxnSpPr/>
          <p:nvPr/>
        </p:nvCxnSpPr>
        <p:spPr>
          <a:xfrm>
            <a:off x="3303633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34;ga3c08e8cef_0_850"/>
          <p:cNvCxnSpPr/>
          <p:nvPr/>
        </p:nvCxnSpPr>
        <p:spPr>
          <a:xfrm>
            <a:off x="3303633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" name="Google Shape;35;ga3c08e8cef_0_850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ga3c08e8cef_0_850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a3c08e8cef_0_850"/>
          <p:cNvSpPr txBox="1">
            <a:spLocks noGrp="1"/>
          </p:cNvSpPr>
          <p:nvPr>
            <p:ph type="body" idx="1"/>
          </p:nvPr>
        </p:nvSpPr>
        <p:spPr>
          <a:xfrm>
            <a:off x="3200403" y="2136900"/>
            <a:ext cx="40953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ga3c08e8cef_0_850"/>
          <p:cNvSpPr txBox="1">
            <a:spLocks noGrp="1"/>
          </p:cNvSpPr>
          <p:nvPr>
            <p:ph type="body" idx="2"/>
          </p:nvPr>
        </p:nvSpPr>
        <p:spPr>
          <a:xfrm>
            <a:off x="7534096" y="2136900"/>
            <a:ext cx="4095300" cy="400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Google Shape;39;ga3c08e8cef_0_850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a3c08e8cef_0_858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700" cy="85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a3c08e8cef_0_858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ga3c08e8cef_0_861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ga3c08e8cef_0_861"/>
          <p:cNvSpPr txBox="1">
            <a:spLocks noGrp="1"/>
          </p:cNvSpPr>
          <p:nvPr>
            <p:ph type="title"/>
          </p:nvPr>
        </p:nvSpPr>
        <p:spPr>
          <a:xfrm>
            <a:off x="426000" y="1248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6" name="Google Shape;46;ga3c08e8cef_0_861"/>
          <p:cNvSpPr txBox="1">
            <a:spLocks noGrp="1"/>
          </p:cNvSpPr>
          <p:nvPr>
            <p:ph type="body" idx="1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" name="Google Shape;47;ga3c08e8cef_0_861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ga3c08e8cef_0_866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ga3c08e8cef_0_866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ga3c08e8cef_0_866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a3c08e8cef_0_870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ga3c08e8cef_0_870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ga3c08e8cef_0_870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700" cy="175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ga3c08e8cef_0_870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ga3c08e8cef_0_87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ga3c08e8cef_0_870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ga3c08e8cef_0_877"/>
          <p:cNvCxnSpPr/>
          <p:nvPr/>
        </p:nvCxnSpPr>
        <p:spPr>
          <a:xfrm>
            <a:off x="566934" y="6320000"/>
            <a:ext cx="11062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" name="Google Shape;61;ga3c08e8cef_0_877"/>
          <p:cNvCxnSpPr/>
          <p:nvPr/>
        </p:nvCxnSpPr>
        <p:spPr>
          <a:xfrm>
            <a:off x="566931" y="554200"/>
            <a:ext cx="244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ga3c08e8cef_0_877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9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63" name="Google Shape;63;ga3c08e8cef_0_877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a3c08e8cef_0_827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Raleway"/>
              <a:buNone/>
              <a:defRPr sz="4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" name="Google Shape;11;ga3c08e8cef_0_827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Lato"/>
              <a:buChar char="●"/>
              <a:defRPr sz="2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●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Char char="○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Lato"/>
              <a:buChar char="■"/>
              <a:defRPr sz="19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ga3c08e8cef_0_827"/>
          <p:cNvSpPr txBox="1">
            <a:spLocks noGrp="1"/>
          </p:cNvSpPr>
          <p:nvPr>
            <p:ph type="sldNum" idx="12"/>
          </p:nvPr>
        </p:nvSpPr>
        <p:spPr>
          <a:xfrm>
            <a:off x="11330666" y="6251679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"/>
          <p:cNvGrpSpPr/>
          <p:nvPr/>
        </p:nvGrpSpPr>
        <p:grpSpPr>
          <a:xfrm>
            <a:off x="728188" y="-521274"/>
            <a:ext cx="7476490" cy="3516198"/>
            <a:chOff x="720" y="161"/>
            <a:chExt cx="11774" cy="4752"/>
          </a:xfrm>
        </p:grpSpPr>
        <p:sp>
          <p:nvSpPr>
            <p:cNvPr id="126" name="Google Shape;126;p1"/>
            <p:cNvSpPr txBox="1"/>
            <p:nvPr/>
          </p:nvSpPr>
          <p:spPr>
            <a:xfrm>
              <a:off x="855" y="2290"/>
              <a:ext cx="6023" cy="1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11430" lvl="0" indent="0" algn="l" rtl="0">
                <a:lnSpc>
                  <a:spcPct val="7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chemeClr val="accent1"/>
                  </a:solidFill>
                  <a:latin typeface="Lato" panose="020F0502020204030203" pitchFamily="34" charset="0"/>
                  <a:ea typeface="Arial Narrow"/>
                  <a:cs typeface="Arial Narrow"/>
                  <a:sym typeface="Arial Narrow"/>
                </a:rPr>
                <a:t>IMHC</a:t>
              </a:r>
              <a:r>
                <a:rPr lang="en-US" sz="3600" b="0" i="0" u="none" strike="noStrike" cap="none" dirty="0">
                  <a:solidFill>
                    <a:schemeClr val="accen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endParaRPr sz="1100" b="0" i="0" u="none" strike="noStrike" cap="none" dirty="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7" name="Google Shape;127;p1"/>
            <p:cNvSpPr txBox="1"/>
            <p:nvPr/>
          </p:nvSpPr>
          <p:spPr>
            <a:xfrm>
              <a:off x="720" y="3113"/>
              <a:ext cx="8700" cy="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6000" b="1" i="0" u="none" strike="noStrike" cap="none" dirty="0">
                  <a:solidFill>
                    <a:schemeClr val="dk1"/>
                  </a:solidFill>
                  <a:latin typeface="Raleway" panose="020B0604020202020204" charset="0"/>
                  <a:ea typeface="Avenir"/>
                  <a:cs typeface="Avenir"/>
                  <a:sym typeface="Avenir"/>
                </a:rPr>
                <a:t>Estudio sobre la salud de los latinos</a:t>
              </a:r>
              <a:endParaRPr sz="6000" b="0" i="0" u="none" strike="noStrike" cap="none" dirty="0">
                <a:solidFill>
                  <a:schemeClr val="dk1"/>
                </a:solidFill>
                <a:latin typeface="Raleway" panose="020B0604020202020204" charset="0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8" name="Google Shape;128;p1"/>
            <p:cNvSpPr txBox="1"/>
            <p:nvPr/>
          </p:nvSpPr>
          <p:spPr>
            <a:xfrm>
              <a:off x="3929" y="161"/>
              <a:ext cx="8565" cy="30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4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0" b="1" i="0" u="none" strike="noStrike" cap="none" dirty="0">
                <a:solidFill>
                  <a:schemeClr val="dk1"/>
                </a:solidFill>
                <a:latin typeface="Raleway" panose="020B0604020202020204" charset="0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129" name="Google Shape;129;p1"/>
          <p:cNvSpPr txBox="1"/>
          <p:nvPr/>
        </p:nvSpPr>
        <p:spPr>
          <a:xfrm>
            <a:off x="352697" y="6100354"/>
            <a:ext cx="112732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Lato" panose="020F0502020204030203" pitchFamily="34" charset="0"/>
                <a:sym typeface="Arial"/>
              </a:rPr>
              <a:t>~Presentado por el Centro de Desarrollo Regional de Purdue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Lato" panose="020F0502020204030203" pitchFamily="34" charset="0"/>
                <a:sym typeface="Arial"/>
              </a:rPr>
              <a:t>Melinda </a:t>
            </a:r>
            <a:r>
              <a:rPr lang="es-ES" sz="1800" b="0" i="0" u="none" strike="noStrike" cap="none" dirty="0" err="1">
                <a:solidFill>
                  <a:schemeClr val="dk1"/>
                </a:solidFill>
                <a:latin typeface="Lato" panose="020F0502020204030203" pitchFamily="34" charset="0"/>
                <a:sym typeface="Arial"/>
              </a:rPr>
              <a:t>Grismer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Lato" panose="020F0502020204030203" pitchFamily="34" charset="0"/>
                <a:sym typeface="Arial"/>
              </a:rPr>
              <a:t>, Especialista en Desarrollo Comunitario</a:t>
            </a:r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3975" y="6058642"/>
            <a:ext cx="4325112" cy="46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252688" y="1886529"/>
            <a:ext cx="5211000" cy="3474000"/>
          </a:xfrm>
          <a:prstGeom prst="rect">
            <a:avLst/>
          </a:prstGeom>
          <a:solidFill>
            <a:srgbClr val="AADCFF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B2C5E-3F90-843A-6EC7-29E470348B47}"/>
              </a:ext>
            </a:extLst>
          </p:cNvPr>
          <p:cNvSpPr txBox="1"/>
          <p:nvPr/>
        </p:nvSpPr>
        <p:spPr>
          <a:xfrm>
            <a:off x="813913" y="4529378"/>
            <a:ext cx="4986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INFORME DE RESULTADOS PRELIMINARES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recogidos</a:t>
            </a:r>
            <a:r>
              <a:rPr lang="en-US" dirty="0"/>
              <a:t> entre </a:t>
            </a:r>
            <a:r>
              <a:rPr lang="en-US" dirty="0" err="1"/>
              <a:t>agosto</a:t>
            </a:r>
            <a:r>
              <a:rPr lang="en-US" dirty="0"/>
              <a:t> y </a:t>
            </a:r>
            <a:r>
              <a:rPr lang="en-US" dirty="0" err="1"/>
              <a:t>septiembre</a:t>
            </a:r>
            <a:r>
              <a:rPr lang="en-US" dirty="0"/>
              <a:t> de 2020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2"/>
          <p:cNvSpPr txBox="1">
            <a:spLocks noGrp="1"/>
          </p:cNvSpPr>
          <p:nvPr>
            <p:ph type="ctrTitle"/>
          </p:nvPr>
        </p:nvSpPr>
        <p:spPr>
          <a:xfrm>
            <a:off x="2579610" y="2401050"/>
            <a:ext cx="7032779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600" dirty="0">
                <a:solidFill>
                  <a:schemeClr val="bg2"/>
                </a:solidFill>
              </a:rPr>
              <a:t>SEGURO MÉDICO</a:t>
            </a:r>
            <a:endParaRPr sz="6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827E9D0-86E1-4E92-BECE-3E34DA882E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154801"/>
              </p:ext>
            </p:extLst>
          </p:nvPr>
        </p:nvGraphicFramePr>
        <p:xfrm>
          <a:off x="1784808" y="513184"/>
          <a:ext cx="8525518" cy="5458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56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C6D7E59-D710-4D47-A315-A2841C7910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827249"/>
              </p:ext>
            </p:extLst>
          </p:nvPr>
        </p:nvGraphicFramePr>
        <p:xfrm>
          <a:off x="1717963" y="578498"/>
          <a:ext cx="9058893" cy="581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912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5C03306-EC21-45A2-937A-D38C5B9A27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9610991"/>
              </p:ext>
            </p:extLst>
          </p:nvPr>
        </p:nvGraphicFramePr>
        <p:xfrm>
          <a:off x="1714323" y="606489"/>
          <a:ext cx="9193162" cy="5864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96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D4154DF-5DE9-45F1-92A8-3A34AAB5FC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66530"/>
              </p:ext>
            </p:extLst>
          </p:nvPr>
        </p:nvGraphicFramePr>
        <p:xfrm>
          <a:off x="1380689" y="401216"/>
          <a:ext cx="9474218" cy="608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84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"/>
          <p:cNvSpPr txBox="1">
            <a:spLocks noGrp="1"/>
          </p:cNvSpPr>
          <p:nvPr>
            <p:ph type="ctrTitle"/>
          </p:nvPr>
        </p:nvSpPr>
        <p:spPr>
          <a:xfrm>
            <a:off x="2547626" y="2401050"/>
            <a:ext cx="7096748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 dirty="0">
                <a:solidFill>
                  <a:schemeClr val="bg2"/>
                </a:solidFill>
              </a:rPr>
              <a:t>ESTADO DE SALUD</a:t>
            </a:r>
            <a:endParaRPr sz="6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030737A-90E9-4BFC-A5DC-82702B707B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0461891"/>
              </p:ext>
            </p:extLst>
          </p:nvPr>
        </p:nvGraphicFramePr>
        <p:xfrm>
          <a:off x="1393817" y="298252"/>
          <a:ext cx="9672289" cy="6170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3"/>
          <p:cNvSpPr txBox="1">
            <a:spLocks noGrp="1"/>
          </p:cNvSpPr>
          <p:nvPr>
            <p:ph type="ctrTitle"/>
          </p:nvPr>
        </p:nvSpPr>
        <p:spPr>
          <a:xfrm>
            <a:off x="614244" y="2401050"/>
            <a:ext cx="10963512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 dirty="0">
                <a:solidFill>
                  <a:schemeClr val="bg2"/>
                </a:solidFill>
              </a:rPr>
              <a:t>PREOCUPACIONES DE SALUD</a:t>
            </a:r>
            <a:endParaRPr sz="6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5"/>
          <p:cNvSpPr txBox="1">
            <a:spLocks noGrp="1"/>
          </p:cNvSpPr>
          <p:nvPr>
            <p:ph type="title"/>
          </p:nvPr>
        </p:nvSpPr>
        <p:spPr>
          <a:xfrm>
            <a:off x="571499" y="76200"/>
            <a:ext cx="109512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P11: ¿</a:t>
            </a:r>
            <a:r>
              <a:rPr lang="en-US" dirty="0" err="1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Afectados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por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el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estrés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? (n=528)</a:t>
            </a:r>
            <a:endParaRPr dirty="0">
              <a:solidFill>
                <a:schemeClr val="tx1"/>
              </a:solidFill>
              <a:latin typeface="Lato" panose="020F0502020204030203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99" y="1811162"/>
            <a:ext cx="38462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latin typeface="Lato" panose="020F0502020204030203" pitchFamily="34" charset="0"/>
              </a:rPr>
              <a:t>269 people (or 59%) responded that stress is a health concern for them</a:t>
            </a:r>
            <a:r>
              <a:rPr lang="en-US" sz="1800" b="1" dirty="0">
                <a:latin typeface="Lato" panose="020F0502020204030203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latin typeface="Lato" panose="020F0502020204030203" pitchFamily="34" charset="0"/>
              </a:rPr>
              <a:t>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5BA4785-198E-4F60-BBF0-46085D01B9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9712425"/>
              </p:ext>
            </p:extLst>
          </p:nvPr>
        </p:nvGraphicFramePr>
        <p:xfrm>
          <a:off x="5013649" y="1811162"/>
          <a:ext cx="6733657" cy="4033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6"/>
          <p:cNvSpPr txBox="1">
            <a:spLocks noGrp="1"/>
          </p:cNvSpPr>
          <p:nvPr>
            <p:ph type="title"/>
          </p:nvPr>
        </p:nvSpPr>
        <p:spPr>
          <a:xfrm>
            <a:off x="571499" y="512618"/>
            <a:ext cx="109512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P11: ¿</a:t>
            </a:r>
            <a:r>
              <a:rPr lang="en-US" dirty="0" err="1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Problemas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visión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? (n=525)</a:t>
            </a:r>
            <a:endParaRPr dirty="0">
              <a:solidFill>
                <a:schemeClr val="tx1"/>
              </a:solidFill>
              <a:latin typeface="Lato" panose="020F0502020204030203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99" y="1811162"/>
            <a:ext cx="38462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  <a:buClr>
                <a:schemeClr val="dk1"/>
              </a:buClr>
              <a:buSzPts val="1200"/>
            </a:pPr>
            <a:r>
              <a:rPr lang="en-US" sz="2800" b="1" dirty="0">
                <a:latin typeface="Lato" panose="020F0502020204030203" pitchFamily="34" charset="0"/>
              </a:rPr>
              <a:t>223 people (or 42%) responded that vision is a health concern for them.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latin typeface="Lato" panose="020F0502020204030203" pitchFamily="34" charset="0"/>
              </a:rPr>
              <a:t>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4298594"/>
              </p:ext>
            </p:extLst>
          </p:nvPr>
        </p:nvGraphicFramePr>
        <p:xfrm>
          <a:off x="4593771" y="1811162"/>
          <a:ext cx="7250840" cy="4350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571500" y="76200"/>
            <a:ext cx="99807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 err="1">
                <a:latin typeface="Lato" panose="020F0502020204030203" pitchFamily="34" charset="0"/>
              </a:rPr>
              <a:t>Metodología</a:t>
            </a:r>
            <a:endParaRPr dirty="0">
              <a:latin typeface="Lato" panose="020F0502020204030203" pitchFamily="34" charset="0"/>
            </a:endParaRPr>
          </a:p>
        </p:txBody>
      </p:sp>
      <p:sp>
        <p:nvSpPr>
          <p:cNvPr id="143" name="Google Shape;143;p3"/>
          <p:cNvSpPr txBox="1">
            <a:spLocks noGrp="1"/>
          </p:cNvSpPr>
          <p:nvPr>
            <p:ph type="body" idx="1"/>
          </p:nvPr>
        </p:nvSpPr>
        <p:spPr>
          <a:xfrm>
            <a:off x="531097" y="1372055"/>
            <a:ext cx="5624327" cy="526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70000" lnSpcReduction="20000"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-ES" dirty="0"/>
              <a:t>Se asignaron 15 encuestadores bilingües a cinco zonas de la ciudad de Frankfort 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ts val="2000"/>
              <a:buChar char="●"/>
            </a:pPr>
            <a:r>
              <a:rPr lang="es-ES" dirty="0"/>
              <a:t>En equipos de dos o tres personas, los encuestadores llamaron a las puertas de su zona asignada y formularon 48 preguntas a los residentes latinos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SzPts val="2000"/>
              <a:buChar char="●"/>
            </a:pPr>
            <a:r>
              <a:rPr lang="es-ES" dirty="0"/>
              <a:t>Cada participante en la encuesta pasó aproximadamente 20 minutos respondiendo a todas las preguntas, mientras que los encuestadores anotaron las respuestas y tomaron nota de los comentarios de los participantes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1800"/>
              </a:spcBef>
              <a:spcAft>
                <a:spcPts val="2100"/>
              </a:spcAft>
              <a:buSzPts val="2000"/>
              <a:buChar char="●"/>
            </a:pPr>
            <a:r>
              <a:rPr lang="es-ES" dirty="0"/>
              <a:t>Durante el curso de cinco (5) fines de semana, 579 personas participaron - 461 en español y 118 en inglés.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1800"/>
              </a:spcBef>
              <a:spcAft>
                <a:spcPts val="2100"/>
              </a:spcAft>
              <a:buSzPts val="2000"/>
              <a:buChar char="●"/>
            </a:pPr>
            <a:r>
              <a:rPr lang="es-ES" dirty="0"/>
              <a:t>Llevar camisetas y sombreros de Purdue abrió más puertas gracias a los esfuerzos locales de creación de relaciones</a:t>
            </a:r>
          </a:p>
        </p:txBody>
      </p:sp>
      <p:sp>
        <p:nvSpPr>
          <p:cNvPr id="144" name="Google Shape;144;p3"/>
          <p:cNvSpPr txBox="1"/>
          <p:nvPr/>
        </p:nvSpPr>
        <p:spPr>
          <a:xfrm>
            <a:off x="6583679" y="666885"/>
            <a:ext cx="773723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6583679" y="851551"/>
            <a:ext cx="1336432" cy="10410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3"/>
          <p:cNvPicPr preferRelativeResize="0"/>
          <p:nvPr/>
        </p:nvPicPr>
        <p:blipFill rotWithShape="1">
          <a:blip r:embed="rId3">
            <a:alphaModFix/>
          </a:blip>
          <a:srcRect r="12633"/>
          <a:stretch/>
        </p:blipFill>
        <p:spPr>
          <a:xfrm>
            <a:off x="6264075" y="3561350"/>
            <a:ext cx="2611574" cy="29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"/>
          <p:cNvPicPr preferRelativeResize="0"/>
          <p:nvPr/>
        </p:nvPicPr>
        <p:blipFill rotWithShape="1">
          <a:blip r:embed="rId4">
            <a:alphaModFix/>
          </a:blip>
          <a:srcRect l="6659" t="23536" r="11856" b="21606"/>
          <a:stretch/>
        </p:blipFill>
        <p:spPr>
          <a:xfrm>
            <a:off x="6155425" y="450325"/>
            <a:ext cx="5772050" cy="29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"/>
          <p:cNvPicPr preferRelativeResize="0"/>
          <p:nvPr/>
        </p:nvPicPr>
        <p:blipFill rotWithShape="1">
          <a:blip r:embed="rId5">
            <a:alphaModFix/>
          </a:blip>
          <a:srcRect l="28237" t="46818" r="28638" b="4084"/>
          <a:stretch/>
        </p:blipFill>
        <p:spPr>
          <a:xfrm>
            <a:off x="9292375" y="3561350"/>
            <a:ext cx="2410350" cy="291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8"/>
          <p:cNvSpPr txBox="1">
            <a:spLocks noGrp="1"/>
          </p:cNvSpPr>
          <p:nvPr>
            <p:ph type="title"/>
          </p:nvPr>
        </p:nvSpPr>
        <p:spPr>
          <a:xfrm>
            <a:off x="284906" y="227523"/>
            <a:ext cx="10919542" cy="110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P11: ¿Le afecta el dolor de cuello/espalda? (n=522)</a:t>
            </a:r>
            <a:endParaRPr dirty="0">
              <a:solidFill>
                <a:schemeClr val="tx1"/>
              </a:solidFill>
              <a:latin typeface="Lato" panose="020F0502020204030203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841" y="1680531"/>
            <a:ext cx="384628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  <a:buClr>
                <a:schemeClr val="dk1"/>
              </a:buClr>
              <a:buSzPts val="1200"/>
            </a:pPr>
            <a:r>
              <a:rPr lang="en-US" sz="2800" b="1" dirty="0">
                <a:latin typeface="Lato" panose="020F0502020204030203" pitchFamily="34" charset="0"/>
              </a:rPr>
              <a:t>203 people (or 40%) responded that pain in the neck or back is a health concern for them.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latin typeface="Lato" panose="020F0502020204030203" pitchFamily="34" charset="0"/>
              </a:rPr>
              <a:t>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261282"/>
              </p:ext>
            </p:extLst>
          </p:nvPr>
        </p:nvGraphicFramePr>
        <p:xfrm>
          <a:off x="4985656" y="1680531"/>
          <a:ext cx="6850223" cy="4110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7"/>
          <p:cNvSpPr txBox="1">
            <a:spLocks noGrp="1"/>
          </p:cNvSpPr>
          <p:nvPr>
            <p:ph type="title"/>
          </p:nvPr>
        </p:nvSpPr>
        <p:spPr>
          <a:xfrm>
            <a:off x="495298" y="512618"/>
            <a:ext cx="11513821" cy="89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P11: ¿</a:t>
            </a:r>
            <a:r>
              <a:rPr lang="en-US" dirty="0" err="1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Afectados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por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dolores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 de cabeza/</a:t>
            </a:r>
            <a:r>
              <a:rPr lang="en-US" dirty="0" err="1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migrañas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? (n=527)</a:t>
            </a:r>
            <a:endParaRPr dirty="0">
              <a:solidFill>
                <a:schemeClr val="tx1"/>
              </a:solidFill>
              <a:latin typeface="Lato" panose="020F0502020204030203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099" y="1404762"/>
            <a:ext cx="384628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  <a:buClr>
                <a:schemeClr val="dk1"/>
              </a:buClr>
              <a:buSzPts val="1200"/>
            </a:pPr>
            <a:r>
              <a:rPr lang="en-US" sz="2800" b="1" dirty="0">
                <a:latin typeface="Lato" panose="020F0502020204030203" pitchFamily="34" charset="0"/>
              </a:rPr>
              <a:t>193 people (or 36%) responded that headaches and migraines are health concerns for them.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latin typeface="Lato" panose="020F0502020204030203" pitchFamily="34" charset="0"/>
              </a:rPr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210920"/>
              </p:ext>
            </p:extLst>
          </p:nvPr>
        </p:nvGraphicFramePr>
        <p:xfrm>
          <a:off x="4829538" y="1702836"/>
          <a:ext cx="7021287" cy="4212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"/>
          <p:cNvSpPr txBox="1">
            <a:spLocks noGrp="1"/>
          </p:cNvSpPr>
          <p:nvPr>
            <p:ph type="title"/>
          </p:nvPr>
        </p:nvSpPr>
        <p:spPr>
          <a:xfrm>
            <a:off x="288852" y="534208"/>
            <a:ext cx="11178470" cy="110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P11: ¿Afectados por la ansiedad/depresión? (n=525) </a:t>
            </a:r>
            <a:endParaRPr dirty="0">
              <a:solidFill>
                <a:schemeClr val="tx1"/>
              </a:solidFill>
              <a:latin typeface="Lato" panose="020F0502020204030203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726" y="1716184"/>
            <a:ext cx="384628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  <a:buClr>
                <a:schemeClr val="dk1"/>
              </a:buClr>
              <a:buSzPts val="1200"/>
            </a:pPr>
            <a:r>
              <a:rPr lang="en-US" sz="2800" b="1" dirty="0">
                <a:latin typeface="Lato" panose="020F0502020204030203" pitchFamily="34" charset="0"/>
              </a:rPr>
              <a:t>178 people (or 34%) responded that anxiety and depression are health concerns for them.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latin typeface="Lato" panose="020F0502020204030203" pitchFamily="34" charset="0"/>
              </a:rPr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4053138"/>
              </p:ext>
            </p:extLst>
          </p:nvPr>
        </p:nvGraphicFramePr>
        <p:xfrm>
          <a:off x="5099569" y="1716184"/>
          <a:ext cx="6757461" cy="4054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0"/>
          <p:cNvSpPr txBox="1">
            <a:spLocks noGrp="1"/>
          </p:cNvSpPr>
          <p:nvPr>
            <p:ph type="ctrTitle"/>
          </p:nvPr>
        </p:nvSpPr>
        <p:spPr>
          <a:xfrm>
            <a:off x="1799309" y="2401050"/>
            <a:ext cx="8593381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 dirty="0">
                <a:solidFill>
                  <a:schemeClr val="bg2"/>
                </a:solidFill>
              </a:rPr>
              <a:t>ATENCIÓN SANITARIA PREVENTIVA</a:t>
            </a:r>
            <a:endParaRPr sz="6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2BBD2BE-AC6E-4161-B76C-44431DE9E5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0802509"/>
              </p:ext>
            </p:extLst>
          </p:nvPr>
        </p:nvGraphicFramePr>
        <p:xfrm>
          <a:off x="1614195" y="550506"/>
          <a:ext cx="9195393" cy="5909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24;p29"/>
          <p:cNvSpPr txBox="1">
            <a:spLocks noGrp="1"/>
          </p:cNvSpPr>
          <p:nvPr>
            <p:ph type="title"/>
          </p:nvPr>
        </p:nvSpPr>
        <p:spPr>
          <a:xfrm>
            <a:off x="620400" y="214321"/>
            <a:ext cx="109512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3600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P14A: Durante el último año, ¿usted o alguien de su hogar...? </a:t>
            </a:r>
            <a:endParaRPr sz="3600" dirty="0">
              <a:solidFill>
                <a:schemeClr val="tx1"/>
              </a:solidFill>
              <a:latin typeface="Lato" panose="020F0502020204030203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183" name="Google Shape;183;p8"/>
          <p:cNvSpPr txBox="1">
            <a:spLocks noGrp="1"/>
          </p:cNvSpPr>
          <p:nvPr>
            <p:ph type="body" idx="1"/>
          </p:nvPr>
        </p:nvSpPr>
        <p:spPr>
          <a:xfrm>
            <a:off x="402855" y="1311420"/>
            <a:ext cx="11409700" cy="533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200" b="1" dirty="0">
                <a:solidFill>
                  <a:schemeClr val="tx1"/>
                </a:solidFill>
              </a:rPr>
              <a:t>¿Hablaste con un consejero? El 86% de los encuestados (447 personas) dijo que no había hablado con un consejero en los últimos 12 meses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200" b="1" dirty="0">
                <a:solidFill>
                  <a:schemeClr val="tx1"/>
                </a:solidFill>
              </a:rPr>
              <a:t>¿Se ha vacunado contra la gripe? El 58% de los encuestados (303 personas) dijo que no se había vacunado contra la gripe en los últimos 12 meses</a:t>
            </a:r>
          </a:p>
          <a:p>
            <a:pPr marL="228600" lvl="0" indent="-228600">
              <a:lnSpc>
                <a:spcPct val="110000"/>
              </a:lnSpc>
              <a:buSzPts val="2000"/>
            </a:pPr>
            <a:r>
              <a:rPr lang="es-ES" sz="2200" b="1" dirty="0">
                <a:solidFill>
                  <a:schemeClr val="tx1"/>
                </a:solidFill>
              </a:rPr>
              <a:t>¿Ha visitado a un optometrista? El 59% de los encuestados (305 personas) dijeron que no habían visitado a un oftalmólogo en los últimos 12 meses</a:t>
            </a:r>
          </a:p>
          <a:p>
            <a:pPr marL="228600" indent="-228600">
              <a:lnSpc>
                <a:spcPct val="110000"/>
              </a:lnSpc>
              <a:buSzPts val="2000"/>
            </a:pPr>
            <a:r>
              <a:rPr lang="es-ES" sz="2200" b="1" dirty="0">
                <a:solidFill>
                  <a:schemeClr val="tx1"/>
                </a:solidFill>
              </a:rPr>
              <a:t>¿Se ha hecho un análisis de sangre? El 46% de los encuestados (235 personas) dijo que no se había hecho un análisis de sangre en los últimos 12 meses</a:t>
            </a:r>
          </a:p>
          <a:p>
            <a:pPr marL="228600" indent="-228600">
              <a:lnSpc>
                <a:spcPct val="110000"/>
              </a:lnSpc>
              <a:buSzPts val="2000"/>
            </a:pPr>
            <a:r>
              <a:rPr lang="es-ES" sz="2200" b="1" dirty="0">
                <a:solidFill>
                  <a:schemeClr val="tx1"/>
                </a:solidFill>
              </a:rPr>
              <a:t>¿Ha visitado a un dentista? El 41% de los encuestados (216 personas) afirma no haber acudido al dentista en los últimos 12 meses</a:t>
            </a:r>
          </a:p>
          <a:p>
            <a:pPr marL="228600" indent="-228600">
              <a:lnSpc>
                <a:spcPct val="110000"/>
              </a:lnSpc>
              <a:buSzPts val="2000"/>
            </a:pPr>
            <a:r>
              <a:rPr lang="es-ES" sz="2200" b="1" dirty="0">
                <a:solidFill>
                  <a:schemeClr val="tx1"/>
                </a:solidFill>
              </a:rPr>
              <a:t>¿Ha visitado a un médico? El 32% de los encuestados (166 personas) dijeron que no habían visitado a un médico (de cualquier tipo) en los últimos 12 meses</a:t>
            </a:r>
          </a:p>
          <a:p>
            <a:pPr marL="228600" indent="-228600">
              <a:lnSpc>
                <a:spcPct val="110000"/>
              </a:lnSpc>
              <a:buSzPts val="2000"/>
            </a:pPr>
            <a:r>
              <a:rPr lang="es-ES" sz="2200" b="1" dirty="0">
                <a:solidFill>
                  <a:schemeClr val="tx1"/>
                </a:solidFill>
              </a:rPr>
              <a:t>¿Se ha caído/se ha lesionado? El 88% de los encuestados (459 personas) afirma que no se ha caído y se ha lesionado en los últimos 12 meses, pero el 10% sí lo ha hecho, lo que sigue siendo un número significativo en comparación con el resto del país.</a:t>
            </a:r>
          </a:p>
          <a:p>
            <a:pPr marL="228600" indent="-228600">
              <a:lnSpc>
                <a:spcPct val="110000"/>
              </a:lnSpc>
              <a:buSzPts val="2000"/>
            </a:pPr>
            <a:endParaRPr lang="en-US" sz="2200" dirty="0"/>
          </a:p>
          <a:p>
            <a:pPr marL="0" indent="0">
              <a:lnSpc>
                <a:spcPct val="110000"/>
              </a:lnSpc>
              <a:buSzPts val="2000"/>
              <a:buNone/>
            </a:pPr>
            <a:endParaRPr lang="en-US" sz="2200" dirty="0"/>
          </a:p>
          <a:p>
            <a:pPr marL="228600" indent="-228600">
              <a:lnSpc>
                <a:spcPct val="110000"/>
              </a:lnSpc>
              <a:buSzPts val="2000"/>
            </a:pPr>
            <a:endParaRPr lang="en-US" sz="2200" dirty="0"/>
          </a:p>
          <a:p>
            <a:pPr marL="0" indent="0">
              <a:lnSpc>
                <a:spcPct val="110000"/>
              </a:lnSpc>
              <a:buSzPts val="2000"/>
              <a:buNone/>
            </a:pPr>
            <a:endParaRPr lang="en-US" sz="2200" dirty="0"/>
          </a:p>
          <a:p>
            <a:pPr marL="228600" lvl="0" indent="-228600">
              <a:lnSpc>
                <a:spcPct val="110000"/>
              </a:lnSpc>
              <a:buSzPts val="2000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406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/>
          <p:cNvSpPr txBox="1">
            <a:spLocks noGrp="1"/>
          </p:cNvSpPr>
          <p:nvPr>
            <p:ph type="title" idx="4294967295"/>
          </p:nvPr>
        </p:nvSpPr>
        <p:spPr>
          <a:xfrm>
            <a:off x="2685827" y="1750532"/>
            <a:ext cx="7614228" cy="16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6000" dirty="0">
                <a:latin typeface="Raleway" panose="020B0604020202020204" charset="0"/>
                <a:ea typeface="Avenir"/>
                <a:cs typeface="Avenir"/>
                <a:sym typeface="Avenir"/>
              </a:rPr>
              <a:t>COVID-19 IMPACTO</a:t>
            </a:r>
            <a:endParaRPr sz="6000" dirty="0">
              <a:latin typeface="Raleway" panose="020B0604020202020204" charset="0"/>
              <a:ea typeface="Avenir"/>
              <a:cs typeface="Avenir"/>
              <a:sym typeface="Avenir"/>
            </a:endParaRPr>
          </a:p>
        </p:txBody>
      </p:sp>
      <p:sp>
        <p:nvSpPr>
          <p:cNvPr id="268" name="Google Shape;268;p22"/>
          <p:cNvSpPr txBox="1">
            <a:spLocks noGrp="1"/>
          </p:cNvSpPr>
          <p:nvPr>
            <p:ph type="body" idx="4294967295"/>
          </p:nvPr>
        </p:nvSpPr>
        <p:spPr>
          <a:xfrm>
            <a:off x="3376290" y="3011857"/>
            <a:ext cx="5478461" cy="5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Clr>
                <a:schemeClr val="lt1"/>
              </a:buClr>
              <a:buSzPts val="2000"/>
              <a:buNone/>
            </a:pPr>
            <a:r>
              <a:rPr lang="es-ES" sz="1800" b="1" dirty="0"/>
              <a:t>¿Cómo ha afectado la crisis del COVID-19 directamente a la población latina de Frankfort?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 txBox="1">
            <a:spLocks noGrp="1"/>
          </p:cNvSpPr>
          <p:nvPr>
            <p:ph type="title"/>
          </p:nvPr>
        </p:nvSpPr>
        <p:spPr>
          <a:xfrm>
            <a:off x="230909" y="316424"/>
            <a:ext cx="11776363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3600" dirty="0">
                <a:solidFill>
                  <a:schemeClr val="tx1"/>
                </a:solidFill>
                <a:latin typeface="Lato" panose="020F0502020204030203" pitchFamily="34" charset="0"/>
                <a:ea typeface="Avenir"/>
                <a:cs typeface="Avenir"/>
                <a:sym typeface="Avenir"/>
              </a:rPr>
              <a:t>¿Le ha afectado negativamente a usted o a su familia la COVID-19 en alguno de estos aspectos? </a:t>
            </a:r>
            <a:endParaRPr sz="3600" dirty="0">
              <a:solidFill>
                <a:schemeClr val="tx1"/>
              </a:solidFill>
              <a:latin typeface="Lato" panose="020F0502020204030203" pitchFamily="34" charset="0"/>
              <a:ea typeface="Avenir"/>
              <a:cs typeface="Avenir"/>
              <a:sym typeface="Avenir"/>
            </a:endParaRPr>
          </a:p>
        </p:txBody>
      </p:sp>
      <p:sp>
        <p:nvSpPr>
          <p:cNvPr id="19" name="Google Shape;183;p8"/>
          <p:cNvSpPr txBox="1">
            <a:spLocks noGrp="1"/>
          </p:cNvSpPr>
          <p:nvPr>
            <p:ph type="body" idx="1"/>
          </p:nvPr>
        </p:nvSpPr>
        <p:spPr>
          <a:xfrm>
            <a:off x="906710" y="1603311"/>
            <a:ext cx="5904637" cy="488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200" b="1" dirty="0">
                <a:solidFill>
                  <a:schemeClr val="tx1"/>
                </a:solidFill>
              </a:rPr>
              <a:t>Económicamente: El 46% de los encuestados (225 personas) dijeron que se vieron afectados negativamente en lo económico por COVID-19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200" dirty="0"/>
          </a:p>
          <a:p>
            <a:pPr marL="228600" lvl="0" indent="-228600">
              <a:lnSpc>
                <a:spcPct val="110000"/>
              </a:lnSpc>
              <a:spcBef>
                <a:spcPts val="0"/>
              </a:spcBef>
              <a:buSzPts val="2000"/>
            </a:pPr>
            <a:r>
              <a:rPr lang="es-ES" sz="2200" b="1" dirty="0">
                <a:solidFill>
                  <a:schemeClr val="tx1"/>
                </a:solidFill>
              </a:rPr>
              <a:t>Psicológicamente: El 47% de los encuestados (169 personas) dijo que se vio afectado negativamente por COVID-19 desde el punto de vista psicológico.</a:t>
            </a:r>
          </a:p>
          <a:p>
            <a:pPr marL="228600" indent="-228600">
              <a:lnSpc>
                <a:spcPct val="110000"/>
              </a:lnSpc>
              <a:buSzPts val="2000"/>
            </a:pPr>
            <a:r>
              <a:rPr lang="es-ES" sz="2200" b="1" dirty="0">
                <a:solidFill>
                  <a:schemeClr val="tx1"/>
                </a:solidFill>
              </a:rPr>
              <a:t>Emocionalmente: El 52% de los encuestados (188 personas) dijeron que COVID-19 les había afectado negativamente en el plano emocional.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endParaRPr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12" y="1603311"/>
            <a:ext cx="4841550" cy="36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/>
          <p:cNvSpPr txBox="1">
            <a:spLocks noGrp="1"/>
          </p:cNvSpPr>
          <p:nvPr>
            <p:ph type="title" idx="4294967295"/>
          </p:nvPr>
        </p:nvSpPr>
        <p:spPr>
          <a:xfrm>
            <a:off x="1252230" y="2586925"/>
            <a:ext cx="9687539" cy="16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 sz="6000" dirty="0">
                <a:latin typeface="Raleway" panose="020B0604020202020204" charset="0"/>
                <a:ea typeface="Avenir"/>
                <a:cs typeface="Avenir"/>
                <a:sym typeface="Avenir"/>
              </a:rPr>
              <a:t>Determinantes sociales de la salud</a:t>
            </a:r>
            <a:endParaRPr sz="6000" dirty="0">
              <a:latin typeface="Raleway" panose="020B0604020202020204" charset="0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7670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 txBox="1">
            <a:spLocks noGrp="1"/>
          </p:cNvSpPr>
          <p:nvPr>
            <p:ph type="title"/>
          </p:nvPr>
        </p:nvSpPr>
        <p:spPr>
          <a:xfrm>
            <a:off x="495300" y="457200"/>
            <a:ext cx="99807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>
                <a:latin typeface="Lato" panose="020F0502020204030203" pitchFamily="34" charset="0"/>
              </a:rPr>
              <a:t>Determinante social de la salud: Educación</a:t>
            </a:r>
            <a:endParaRPr dirty="0">
              <a:latin typeface="Lato" panose="020F0502020204030203" pitchFamily="34" charset="0"/>
            </a:endParaRPr>
          </a:p>
        </p:txBody>
      </p:sp>
      <p:sp>
        <p:nvSpPr>
          <p:cNvPr id="169" name="Google Shape;169;p6"/>
          <p:cNvSpPr txBox="1">
            <a:spLocks noGrp="1"/>
          </p:cNvSpPr>
          <p:nvPr>
            <p:ph type="body" idx="1"/>
          </p:nvPr>
        </p:nvSpPr>
        <p:spPr>
          <a:xfrm>
            <a:off x="495300" y="1728538"/>
            <a:ext cx="6088500" cy="490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200" dirty="0"/>
              <a:t>El 81% de los encuestados nació en México, el 12% en Estados Unidos y el 7% en otros países (sobre todo en Guatemala, El Salvador y Honduras)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200" dirty="0"/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200" dirty="0"/>
              <a:t>El 60% tiene un nivel de estudios inferior al de la enseñanza secundaria y el 40% tiene al menos un nivel de estudios superiores (sólo el 5% tiene un título universitario)</a:t>
            </a:r>
          </a:p>
          <a:p>
            <a:pPr marL="228600" indent="-228600">
              <a:lnSpc>
                <a:spcPct val="110000"/>
              </a:lnSpc>
              <a:buSzPts val="2000"/>
            </a:pPr>
            <a:r>
              <a:rPr lang="es-ES" sz="2200" dirty="0"/>
              <a:t>El 63% de los encuestados fue a la escuela en México, el 22% fue a la escuela en EE.UU. y el 15% fue a la escuela en otros países (especialmente de Guatemala, El Salvador y Honduras)</a:t>
            </a:r>
          </a:p>
        </p:txBody>
      </p:sp>
      <p:pic>
        <p:nvPicPr>
          <p:cNvPr id="170" name="Google Shape;170;p6"/>
          <p:cNvPicPr preferRelativeResize="0"/>
          <p:nvPr/>
        </p:nvPicPr>
        <p:blipFill rotWithShape="1">
          <a:blip r:embed="rId3">
            <a:alphaModFix/>
          </a:blip>
          <a:srcRect l="9825" r="20092"/>
          <a:stretch/>
        </p:blipFill>
        <p:spPr>
          <a:xfrm rot="5400000">
            <a:off x="7224481" y="1580651"/>
            <a:ext cx="4219075" cy="451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0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495300" y="76200"/>
            <a:ext cx="99807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>
                <a:latin typeface="Lato" panose="020F0502020204030203" pitchFamily="34" charset="0"/>
              </a:rPr>
              <a:t>¡GRACIAS!</a:t>
            </a:r>
            <a:endParaRPr dirty="0">
              <a:latin typeface="Lato" panose="020F0502020204030203" pitchFamily="34" charset="0"/>
            </a:endParaRPr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495300" y="1371600"/>
            <a:ext cx="5524500" cy="544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000" dirty="0"/>
              <a:t>Gracias a nuestro financiador, la Coalición de Salud de las Minorías de Indiana, por apoyar esta investigación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dirty="0"/>
              <a:t>Gracias a </a:t>
            </a:r>
            <a:r>
              <a:rPr lang="en-US" sz="2000" dirty="0" err="1"/>
              <a:t>estas</a:t>
            </a:r>
            <a:r>
              <a:rPr lang="en-US" sz="2000" dirty="0"/>
              <a:t> tiendas de comestibles </a:t>
            </a:r>
            <a:r>
              <a:rPr lang="en-US" sz="2000" dirty="0" err="1"/>
              <a:t>mexicanas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patrocinar</a:t>
            </a:r>
            <a:r>
              <a:rPr lang="en-US" sz="2000" dirty="0"/>
              <a:t> </a:t>
            </a:r>
            <a:r>
              <a:rPr lang="en-US" sz="2000" dirty="0" err="1"/>
              <a:t>certificados</a:t>
            </a:r>
            <a:r>
              <a:rPr lang="en-US" sz="2000" dirty="0"/>
              <a:t> de regalo de 10 </a:t>
            </a:r>
            <a:r>
              <a:rPr lang="en-US" sz="2000" dirty="0" err="1"/>
              <a:t>dólares</a:t>
            </a:r>
            <a:r>
              <a:rPr lang="en-US" sz="2000" dirty="0"/>
              <a:t> para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participantes</a:t>
            </a:r>
            <a:r>
              <a:rPr lang="en-US" sz="2000" dirty="0"/>
              <a:t>: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2000" dirty="0"/>
              <a:t>La </a:t>
            </a:r>
            <a:r>
              <a:rPr lang="en-US" sz="2000" dirty="0" err="1"/>
              <a:t>Altena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2000" dirty="0"/>
              <a:t>La Plaza Mexicana (formerly </a:t>
            </a:r>
            <a:r>
              <a:rPr lang="en-US" sz="2000" dirty="0" err="1"/>
              <a:t>Tres</a:t>
            </a:r>
            <a:r>
              <a:rPr lang="en-US" sz="2000" dirty="0"/>
              <a:t> </a:t>
            </a:r>
            <a:r>
              <a:rPr lang="en-US" sz="2000" dirty="0" err="1"/>
              <a:t>Hermanos</a:t>
            </a:r>
            <a:r>
              <a:rPr lang="en-US" sz="2000" dirty="0"/>
              <a:t>)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2000" dirty="0" err="1"/>
              <a:t>Ahorra</a:t>
            </a:r>
            <a:r>
              <a:rPr lang="en-US" sz="2000" dirty="0"/>
              <a:t> Mas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sz="2000" dirty="0"/>
              <a:t>La Azteca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○"/>
            </a:pPr>
            <a:r>
              <a:rPr lang="en-US" sz="2000" dirty="0"/>
              <a:t>La </a:t>
            </a:r>
            <a:r>
              <a:rPr lang="en-US" sz="2000" dirty="0" err="1"/>
              <a:t>Michoacana</a:t>
            </a:r>
            <a:r>
              <a:rPr lang="en-US" sz="2000" dirty="0"/>
              <a:t> (Farmers Fresh Market)</a:t>
            </a:r>
            <a:endParaRPr sz="2000" dirty="0"/>
          </a:p>
        </p:txBody>
      </p:sp>
      <p:pic>
        <p:nvPicPr>
          <p:cNvPr id="155" name="Google Shape;155;p4"/>
          <p:cNvPicPr preferRelativeResize="0"/>
          <p:nvPr/>
        </p:nvPicPr>
        <p:blipFill rotWithShape="1">
          <a:blip r:embed="rId3">
            <a:alphaModFix/>
          </a:blip>
          <a:srcRect l="15500" r="3659" b="19036"/>
          <a:stretch/>
        </p:blipFill>
        <p:spPr>
          <a:xfrm>
            <a:off x="5945950" y="1371600"/>
            <a:ext cx="5817696" cy="437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4">
            <a:alphaModFix/>
          </a:blip>
          <a:srcRect t="4241"/>
          <a:stretch/>
        </p:blipFill>
        <p:spPr>
          <a:xfrm>
            <a:off x="1446475" y="5402439"/>
            <a:ext cx="3048033" cy="141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 txBox="1">
            <a:spLocks noGrp="1"/>
          </p:cNvSpPr>
          <p:nvPr>
            <p:ph type="title"/>
          </p:nvPr>
        </p:nvSpPr>
        <p:spPr>
          <a:xfrm>
            <a:off x="571500" y="76200"/>
            <a:ext cx="99807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>
                <a:latin typeface="Lato" panose="020F0502020204030203" pitchFamily="34" charset="0"/>
              </a:rPr>
              <a:t>Determinante social de la salud: El idioma</a:t>
            </a:r>
            <a:endParaRPr dirty="0">
              <a:latin typeface="Lato" panose="020F0502020204030203" pitchFamily="34" charset="0"/>
            </a:endParaRPr>
          </a:p>
        </p:txBody>
      </p:sp>
      <p:sp>
        <p:nvSpPr>
          <p:cNvPr id="176" name="Google Shape;176;p7"/>
          <p:cNvSpPr txBox="1">
            <a:spLocks noGrp="1"/>
          </p:cNvSpPr>
          <p:nvPr>
            <p:ph type="body" idx="1"/>
          </p:nvPr>
        </p:nvSpPr>
        <p:spPr>
          <a:xfrm>
            <a:off x="571500" y="1600200"/>
            <a:ext cx="5448300" cy="509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20000"/>
          </a:bodyPr>
          <a:lstStyle/>
          <a:p>
            <a:pPr marL="228600" lvl="0" indent="-228600">
              <a:lnSpc>
                <a:spcPct val="100000"/>
              </a:lnSpc>
              <a:spcBef>
                <a:spcPts val="0"/>
              </a:spcBef>
              <a:buSzPts val="1850"/>
            </a:pPr>
            <a:r>
              <a:rPr lang="es-ES" sz="2000" dirty="0"/>
              <a:t>El 72% de los encuestados sabe leer/escribir en español, el 14% puede comunicarse a través de la lectura/escritura en español, el 11% tiene conocimientos de lectura/escritura en español de supervivencia y el 3% no sabe leer/escribir en español.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50"/>
              <a:buChar char="●"/>
            </a:pPr>
            <a:r>
              <a:rPr lang="es-ES" sz="2000" dirty="0"/>
              <a:t>El 22% de los encuestados sabe leer/escribir en inglés, el 15% puede comunicarse a través de la lectura/escritura en inglés, el 31% tiene conocimientos de lectura/escritura en inglés de supervivencia y el 32% no sabe leer/escribir en inglés.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50"/>
              <a:buChar char="●"/>
            </a:pPr>
            <a:r>
              <a:rPr lang="es-ES" sz="2000" dirty="0"/>
              <a:t>El 22% de los encuestados puede entender/hablar inglés con soltura, el 19% puede comunicarse escuchando/hablando en inglés, el 38% tiene habilidades de supervivencia para escuchar/hablar en inglés y el 21% no puede entender/hablar en inglés</a:t>
            </a:r>
          </a:p>
          <a:p>
            <a:pPr marL="228600" lvl="0" indent="-111125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50"/>
              <a:buNone/>
            </a:pPr>
            <a:endParaRPr sz="1850" dirty="0"/>
          </a:p>
          <a:p>
            <a:pPr marL="228600" lvl="0" indent="-111125" algn="l" rtl="0">
              <a:lnSpc>
                <a:spcPct val="80000"/>
              </a:lnSpc>
              <a:spcBef>
                <a:spcPts val="1800"/>
              </a:spcBef>
              <a:spcAft>
                <a:spcPts val="2100"/>
              </a:spcAft>
              <a:buClr>
                <a:schemeClr val="dk1"/>
              </a:buClr>
              <a:buSzPts val="1850"/>
              <a:buNone/>
            </a:pPr>
            <a:endParaRPr sz="1850" dirty="0"/>
          </a:p>
        </p:txBody>
      </p:sp>
      <p:pic>
        <p:nvPicPr>
          <p:cNvPr id="177" name="Google Shape;17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4580" y="1681668"/>
            <a:ext cx="5772376" cy="4329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495300" y="-194500"/>
            <a:ext cx="11356776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>
                <a:latin typeface="Lato" panose="020F0502020204030203" pitchFamily="34" charset="0"/>
              </a:rPr>
              <a:t>Determinante social de la salud: El trabajo</a:t>
            </a:r>
            <a:endParaRPr dirty="0">
              <a:latin typeface="Lato" panose="020F0502020204030203" pitchFamily="34" charset="0"/>
            </a:endParaRPr>
          </a:p>
        </p:txBody>
      </p:sp>
      <p:sp>
        <p:nvSpPr>
          <p:cNvPr id="162" name="Google Shape;162;p5"/>
          <p:cNvSpPr txBox="1">
            <a:spLocks noGrp="1"/>
          </p:cNvSpPr>
          <p:nvPr>
            <p:ph type="body" idx="1"/>
          </p:nvPr>
        </p:nvSpPr>
        <p:spPr>
          <a:xfrm>
            <a:off x="495300" y="761286"/>
            <a:ext cx="5921700" cy="609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2100"/>
              </a:spcAft>
              <a:buClr>
                <a:schemeClr val="dk1"/>
              </a:buClr>
              <a:buSzPts val="2000"/>
              <a:buChar char="●"/>
            </a:pPr>
            <a:r>
              <a:rPr lang="es-ES" sz="1800" dirty="0"/>
              <a:t>El 78% de los encuestados están empleados, mientras que el 10% son amas de casa y el 12% restante están desempleados, discapacitados o jubilados. 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2100"/>
              </a:spcAft>
              <a:buClr>
                <a:schemeClr val="dk1"/>
              </a:buClr>
              <a:buSzPts val="2000"/>
              <a:buChar char="●"/>
            </a:pPr>
            <a:r>
              <a:rPr lang="es-ES" sz="1800" dirty="0"/>
              <a:t>El 48% de los encuestados trabaja en Frankfort, el 22% en Líbano, el 8% en Lafayette, el 4% en el campo entre ciudades y el 18% en otros lugares 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2100"/>
              </a:spcAft>
              <a:buClr>
                <a:schemeClr val="dk1"/>
              </a:buClr>
              <a:buSzPts val="2000"/>
              <a:buChar char="●"/>
            </a:pPr>
            <a:r>
              <a:rPr lang="es-ES" sz="1800" dirty="0"/>
              <a:t>El 66% de los encuestados van solos al trabajo, el 28% van en coche con otras personas, el 2% van a pie, el 2% van en bicicleta y el 2% indicaron otras formas de desplazarse.</a:t>
            </a:r>
          </a:p>
          <a:p>
            <a:pPr marL="228600" indent="-228600">
              <a:lnSpc>
                <a:spcPct val="100000"/>
              </a:lnSpc>
              <a:spcAft>
                <a:spcPts val="2100"/>
              </a:spcAft>
              <a:buSzPts val="2000"/>
            </a:pPr>
            <a:r>
              <a:rPr lang="es-ES" sz="1800" dirty="0"/>
              <a:t>El 60% de los encuestados trabaja en una fábrica, el 4% en una granja, el 2% en una oficina, el 16% en la construcción, el 3% en el sector de la alimentación, el 1% en el cuidado de niños y el 14% en otras ocupaciones como la jardinería y la limpieza.</a:t>
            </a:r>
            <a:endParaRPr lang="en-US" sz="1800" dirty="0"/>
          </a:p>
          <a:p>
            <a:pPr marL="228600" lvl="0" indent="-228600" algn="l" rtl="0">
              <a:lnSpc>
                <a:spcPct val="120000"/>
              </a:lnSpc>
              <a:spcBef>
                <a:spcPts val="1800"/>
              </a:spcBef>
              <a:spcAft>
                <a:spcPts val="2100"/>
              </a:spcAft>
              <a:buClr>
                <a:schemeClr val="dk1"/>
              </a:buClr>
              <a:buSzPts val="2000"/>
              <a:buChar char="●"/>
            </a:pPr>
            <a:endParaRPr lang="en-US" sz="1800" dirty="0"/>
          </a:p>
          <a:p>
            <a:pPr marL="0" lvl="0" indent="0" algn="l" rtl="0">
              <a:lnSpc>
                <a:spcPct val="120000"/>
              </a:lnSpc>
              <a:spcBef>
                <a:spcPts val="1800"/>
              </a:spcBef>
              <a:spcAft>
                <a:spcPts val="2100"/>
              </a:spcAft>
              <a:buClr>
                <a:schemeClr val="dk1"/>
              </a:buClr>
              <a:buSzPts val="2000"/>
              <a:buNone/>
            </a:pPr>
            <a:endParaRPr lang="en-US" sz="1800" dirty="0"/>
          </a:p>
          <a:p>
            <a:pPr marL="228600" lvl="0" indent="-228600" algn="l" rtl="0">
              <a:lnSpc>
                <a:spcPct val="120000"/>
              </a:lnSpc>
              <a:spcBef>
                <a:spcPts val="1800"/>
              </a:spcBef>
              <a:spcAft>
                <a:spcPts val="2100"/>
              </a:spcAft>
              <a:buClr>
                <a:schemeClr val="dk1"/>
              </a:buClr>
              <a:buSzPts val="2000"/>
              <a:buChar char="●"/>
            </a:pPr>
            <a:endParaRPr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72" y="1635718"/>
            <a:ext cx="5264931" cy="39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"/>
          <p:cNvSpPr txBox="1">
            <a:spLocks noGrp="1"/>
          </p:cNvSpPr>
          <p:nvPr>
            <p:ph type="title"/>
          </p:nvPr>
        </p:nvSpPr>
        <p:spPr>
          <a:xfrm>
            <a:off x="571500" y="76200"/>
            <a:ext cx="99807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>
                <a:latin typeface="Lato" panose="020F0502020204030203" pitchFamily="34" charset="0"/>
              </a:rPr>
              <a:t>Determinante social de la salud: Medio ambiente</a:t>
            </a:r>
            <a:endParaRPr dirty="0">
              <a:latin typeface="Lato" panose="020F0502020204030203" pitchFamily="34" charset="0"/>
            </a:endParaRPr>
          </a:p>
        </p:txBody>
      </p:sp>
      <p:sp>
        <p:nvSpPr>
          <p:cNvPr id="183" name="Google Shape;183;p8"/>
          <p:cNvSpPr txBox="1">
            <a:spLocks noGrp="1"/>
          </p:cNvSpPr>
          <p:nvPr>
            <p:ph type="body" idx="1"/>
          </p:nvPr>
        </p:nvSpPr>
        <p:spPr>
          <a:xfrm>
            <a:off x="571500" y="1219199"/>
            <a:ext cx="5380200" cy="5310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200" dirty="0"/>
              <a:t>El 41% de los encuestados tuvo problemas con la barrera del idioma cuando llegó, el 16% tuvo problemas relacionados con el trabajo, el 12% tuvo problemas legales, el 7% tuvo problemas médicos, el 4% tuvo otros problemas, mientras que el 20% no tuvo problemas 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200" dirty="0"/>
              <a:t>El 33% de los encuestados sigue teniendo problemas con la barrera del idioma, el 3% sigue teniendo problemas relacionados con el trabajo, el 9% sigue teniendo problemas legales, el 4% sigue teniendo problemas médicos, el 15% sigue teniendo otros problemas, mientras que el 36% no tiene problemas</a:t>
            </a:r>
          </a:p>
          <a:p>
            <a:pPr marL="228600" lvl="0" indent="-2286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200" dirty="0"/>
              <a:t>El 47% de los encuestados se siente aceptado en Estados Unidos, mientras que el 49% se siente más o menos aceptado. Sólo el 4% no se siente aceptado.</a:t>
            </a:r>
          </a:p>
        </p:txBody>
      </p:sp>
      <p:pic>
        <p:nvPicPr>
          <p:cNvPr id="184" name="Google Shape;18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377675"/>
            <a:ext cx="5765102" cy="4323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56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495300" y="381000"/>
            <a:ext cx="99807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>
                <a:latin typeface="Lato" panose="020F0502020204030203" pitchFamily="34" charset="0"/>
              </a:rPr>
              <a:t>Datos demográficos: Sexo, edad, estado civil y tamaño del hogar </a:t>
            </a:r>
            <a:endParaRPr dirty="0">
              <a:latin typeface="Lato" panose="020F0502020204030203" pitchFamily="34" charset="0"/>
            </a:endParaRPr>
          </a:p>
        </p:txBody>
      </p:sp>
      <p:sp>
        <p:nvSpPr>
          <p:cNvPr id="162" name="Google Shape;162;p5"/>
          <p:cNvSpPr txBox="1">
            <a:spLocks noGrp="1"/>
          </p:cNvSpPr>
          <p:nvPr>
            <p:ph type="body" idx="1"/>
          </p:nvPr>
        </p:nvSpPr>
        <p:spPr>
          <a:xfrm>
            <a:off x="495300" y="1632526"/>
            <a:ext cx="6695914" cy="516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000" dirty="0"/>
              <a:t>579 participantes - el 54% de los encuestados eran mujeres y el 46% hombres (el 80% respondieron en español y el 20% en inglés)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000" dirty="0"/>
              <a:t>579 participantes - el 54% de los encuestados eran mujeres y el 46% hombres (el 80% respondieron en español y el 20% en inglés)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s-ES" sz="2000" dirty="0"/>
              <a:t>El 50% estaban casados, el 17% vivían juntos, el 22% eran solteros, el 8% estaban divorciados y el 2,5% eran viudos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800"/>
              </a:spcBef>
              <a:spcAft>
                <a:spcPts val="2100"/>
              </a:spcAft>
              <a:buClr>
                <a:schemeClr val="dk1"/>
              </a:buClr>
              <a:buSzPts val="2000"/>
              <a:buChar char="●"/>
            </a:pPr>
            <a:r>
              <a:rPr lang="es-ES" sz="2000" dirty="0"/>
              <a:t>En promedio, los encuestados han vivido en Frankfort durante 20 años, principalmente debido a la familia / amigos y el deseo de una comunidad tranquila </a:t>
            </a:r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834942" y="1607937"/>
            <a:ext cx="5229208" cy="420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6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2"/>
          <p:cNvSpPr txBox="1">
            <a:spLocks noGrp="1"/>
          </p:cNvSpPr>
          <p:nvPr>
            <p:ph type="ctrTitle"/>
          </p:nvPr>
        </p:nvSpPr>
        <p:spPr>
          <a:xfrm>
            <a:off x="1782424" y="2104928"/>
            <a:ext cx="8627151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6000" dirty="0">
                <a:solidFill>
                  <a:schemeClr val="bg2"/>
                </a:solidFill>
              </a:rPr>
              <a:t>ACCESO A LA SANIDAD</a:t>
            </a:r>
            <a:endParaRPr sz="6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5195319"/>
              </p:ext>
            </p:extLst>
          </p:nvPr>
        </p:nvGraphicFramePr>
        <p:xfrm>
          <a:off x="936171" y="391886"/>
          <a:ext cx="10776857" cy="6466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8963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7430889"/>
              </p:ext>
            </p:extLst>
          </p:nvPr>
        </p:nvGraphicFramePr>
        <p:xfrm>
          <a:off x="943429" y="319315"/>
          <a:ext cx="10335379" cy="6201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436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6710390"/>
              </p:ext>
            </p:extLst>
          </p:nvPr>
        </p:nvGraphicFramePr>
        <p:xfrm>
          <a:off x="754743" y="415834"/>
          <a:ext cx="10363200" cy="621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230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55709"/>
              </p:ext>
            </p:extLst>
          </p:nvPr>
        </p:nvGraphicFramePr>
        <p:xfrm>
          <a:off x="522514" y="406400"/>
          <a:ext cx="10987315" cy="6133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52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wiss">
  <a:themeElements>
    <a:clrScheme name="Swiss">
      <a:dk1>
        <a:srgbClr val="862D05"/>
      </a:dk1>
      <a:lt1>
        <a:srgbClr val="FAFAFA"/>
      </a:lt1>
      <a:dk2>
        <a:srgbClr val="274E13"/>
      </a:dk2>
      <a:lt2>
        <a:srgbClr val="FFB200"/>
      </a:lt2>
      <a:accent1>
        <a:srgbClr val="FD7804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45177</TotalTime>
  <Words>3403</Words>
  <Application>Microsoft Office PowerPoint</Application>
  <PresentationFormat>Widescreen</PresentationFormat>
  <Paragraphs>174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Lato</vt:lpstr>
      <vt:lpstr>Arial</vt:lpstr>
      <vt:lpstr>Raleway</vt:lpstr>
      <vt:lpstr>Arial Narrow</vt:lpstr>
      <vt:lpstr>Avenir</vt:lpstr>
      <vt:lpstr>Noto Sans Symbols</vt:lpstr>
      <vt:lpstr>Swiss</vt:lpstr>
      <vt:lpstr>PowerPoint Presentation</vt:lpstr>
      <vt:lpstr>Metodología</vt:lpstr>
      <vt:lpstr>¡GRACIAS!</vt:lpstr>
      <vt:lpstr>Datos demográficos: Sexo, edad, estado civil y tamaño del hogar </vt:lpstr>
      <vt:lpstr>ACCESO A LA SANIDAD</vt:lpstr>
      <vt:lpstr>PowerPoint Presentation</vt:lpstr>
      <vt:lpstr>PowerPoint Presentation</vt:lpstr>
      <vt:lpstr>PowerPoint Presentation</vt:lpstr>
      <vt:lpstr>PowerPoint Presentation</vt:lpstr>
      <vt:lpstr>SEGURO MÉDICO</vt:lpstr>
      <vt:lpstr>PowerPoint Presentation</vt:lpstr>
      <vt:lpstr>PowerPoint Presentation</vt:lpstr>
      <vt:lpstr>PowerPoint Presentation</vt:lpstr>
      <vt:lpstr>PowerPoint Presentation</vt:lpstr>
      <vt:lpstr>ESTADO DE SALUD</vt:lpstr>
      <vt:lpstr>PowerPoint Presentation</vt:lpstr>
      <vt:lpstr>PREOCUPACIONES DE SALUD</vt:lpstr>
      <vt:lpstr>P11: ¿Afectados por el estrés? (n=528)</vt:lpstr>
      <vt:lpstr>P11: ¿Problemas de visión? (n=525)</vt:lpstr>
      <vt:lpstr>P11: ¿Le afecta el dolor de cuello/espalda? (n=522)</vt:lpstr>
      <vt:lpstr>P11: ¿Afectados por dolores de cabeza/migrañas? (n=527)</vt:lpstr>
      <vt:lpstr>P11: ¿Afectados por la ansiedad/depresión? (n=525) </vt:lpstr>
      <vt:lpstr>ATENCIÓN SANITARIA PREVENTIVA</vt:lpstr>
      <vt:lpstr>PowerPoint Presentation</vt:lpstr>
      <vt:lpstr>P14A: Durante el último año, ¿usted o alguien de su hogar...? </vt:lpstr>
      <vt:lpstr>COVID-19 IMPACTO</vt:lpstr>
      <vt:lpstr>¿Le ha afectado negativamente a usted o a su familia la COVID-19 en alguno de estos aspectos? </vt:lpstr>
      <vt:lpstr>Determinantes sociales de la salud</vt:lpstr>
      <vt:lpstr>Determinante social de la salud: Educación</vt:lpstr>
      <vt:lpstr>Determinante social de la salud: El idioma</vt:lpstr>
      <vt:lpstr>Determinante social de la salud: El trabajo</vt:lpstr>
      <vt:lpstr>Determinante social de la salud: Medio ambiente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Grismer, Melinda A</dc:creator>
  <cp:lastModifiedBy>V C</cp:lastModifiedBy>
  <cp:revision>236</cp:revision>
  <cp:lastPrinted>2021-01-27T15:41:44Z</cp:lastPrinted>
  <dcterms:created xsi:type="dcterms:W3CDTF">2020-06-11T18:38:17Z</dcterms:created>
  <dcterms:modified xsi:type="dcterms:W3CDTF">2022-09-26T15:30:12Z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